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693" r:id="rId2"/>
    <p:sldId id="712" r:id="rId3"/>
    <p:sldId id="714" r:id="rId4"/>
    <p:sldId id="704" r:id="rId5"/>
    <p:sldId id="719" r:id="rId6"/>
    <p:sldId id="727" r:id="rId7"/>
    <p:sldId id="720" r:id="rId8"/>
    <p:sldId id="726" r:id="rId9"/>
    <p:sldId id="723" r:id="rId10"/>
    <p:sldId id="724" r:id="rId11"/>
    <p:sldId id="725" r:id="rId12"/>
    <p:sldId id="733" r:id="rId13"/>
    <p:sldId id="717" r:id="rId14"/>
    <p:sldId id="730" r:id="rId15"/>
    <p:sldId id="713" r:id="rId16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C393DE9-1660-F3D1-CC0B-588D18F7A17C}" name="Małgorzata Koszewska I83" initials="MKI" userId="S::malgorzata.koszewska@p.lodz.pl::8b11e355-6a06-4e32-867d-b370c83ddc3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da" initials="MW" lastIdx="1" clrIdx="0">
    <p:extLst>
      <p:ext uri="{19B8F6BF-5375-455C-9EA6-DF929625EA0E}">
        <p15:presenceInfo xmlns:p15="http://schemas.microsoft.com/office/powerpoint/2012/main" userId="Mag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771E18"/>
    <a:srgbClr val="2B5497"/>
    <a:srgbClr val="42497F"/>
    <a:srgbClr val="001746"/>
    <a:srgbClr val="424284"/>
    <a:srgbClr val="CCFF99"/>
    <a:srgbClr val="99FF66"/>
    <a:srgbClr val="FFCA08"/>
    <a:srgbClr val="81D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yl jasny 3 — Ak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68" autoAdjust="0"/>
    <p:restoredTop sz="89178" autoAdjust="0"/>
  </p:normalViewPr>
  <p:slideViewPr>
    <p:cSldViewPr snapToGrid="0">
      <p:cViewPr varScale="1">
        <p:scale>
          <a:sx n="52" d="100"/>
          <a:sy n="52" d="100"/>
        </p:scale>
        <p:origin x="9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15"/>
    </p:cViewPr>
  </p:sorterViewPr>
  <p:notesViewPr>
    <p:cSldViewPr snapToGrid="0">
      <p:cViewPr varScale="1">
        <p:scale>
          <a:sx n="85" d="100"/>
          <a:sy n="85" d="100"/>
        </p:scale>
        <p:origin x="266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Dokumenty%20marzec%202024\Nauka\Komitet%20PAN\Praktyki%20-%20etap%20I_na%20posiedzeni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Dokumenty%20marzec%202024\Nauka\Komitet%20PAN\Praktyki%20-%20etap%20I_na%20posiedzeni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Dokumenty%20marzec%202024\Nauka\Komitet%20PAN\Praktyki%20-%20etap%20I_na%20posiedzenie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2"/>
          <c:dPt>
            <c:idx val="0"/>
            <c:bubble3D val="0"/>
            <c:explosion val="3"/>
            <c:spPr>
              <a:solidFill>
                <a:srgbClr val="C00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2AA-4C76-8888-1979E5FECF52}"/>
              </c:ext>
            </c:extLst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2AA-4C76-8888-1979E5FECF52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2AA-4C76-8888-1979E5FECF52}"/>
              </c:ext>
            </c:extLst>
          </c:dPt>
          <c:dLbls>
            <c:dLbl>
              <c:idx val="0"/>
              <c:layout>
                <c:manualLayout>
                  <c:x val="-0.14174972314507206"/>
                  <c:y val="0.1936560934891485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AA-4C76-8888-1979E5FECF52}"/>
                </c:ext>
              </c:extLst>
            </c:dLbl>
            <c:dLbl>
              <c:idx val="1"/>
              <c:layout>
                <c:manualLayout>
                  <c:x val="5.6626330381911207E-2"/>
                  <c:y val="-0.258897545957729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AA-4C76-8888-1979E5FECF52}"/>
                </c:ext>
              </c:extLst>
            </c:dLbl>
            <c:dLbl>
              <c:idx val="2"/>
              <c:layout>
                <c:manualLayout>
                  <c:x val="0.12944397582657999"/>
                  <c:y val="0.212965423475934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AA-4C76-8888-1979E5FECF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Wykresy!$A$66:$A$68</c:f>
              <c:strCache>
                <c:ptCount val="3"/>
                <c:pt idx="0">
                  <c:v>Naukowa</c:v>
                </c:pt>
                <c:pt idx="1">
                  <c:v>Edukacyjna</c:v>
                </c:pt>
                <c:pt idx="2">
                  <c:v>Edukacyjno-naukowa</c:v>
                </c:pt>
              </c:strCache>
            </c:strRef>
          </c:cat>
          <c:val>
            <c:numRef>
              <c:f>Wykresy!$B$66:$B$68</c:f>
              <c:numCache>
                <c:formatCode>General</c:formatCode>
                <c:ptCount val="3"/>
                <c:pt idx="0">
                  <c:v>29</c:v>
                </c:pt>
                <c:pt idx="1">
                  <c:v>78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AA-4C76-8888-1979E5FECF52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err="1">
                <a:solidFill>
                  <a:srgbClr val="002060"/>
                </a:solidFill>
              </a:rPr>
              <a:t>Zgłoszone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 err="1">
                <a:solidFill>
                  <a:srgbClr val="002060"/>
                </a:solidFill>
              </a:rPr>
              <a:t>inicjatywy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 err="1">
                <a:solidFill>
                  <a:srgbClr val="002060"/>
                </a:solidFill>
              </a:rPr>
              <a:t>ogólnie</a:t>
            </a:r>
            <a:endParaRPr lang="en-US" sz="1600" b="1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Wykresy!$B$1</c:f>
              <c:strCache>
                <c:ptCount val="1"/>
                <c:pt idx="0">
                  <c:v>Liczba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9E7-4A87-B3C9-E75F4656FC0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Wykresy!$A$2:$A$17</c:f>
              <c:strCache>
                <c:ptCount val="16"/>
                <c:pt idx="0">
                  <c:v>Projekty badawczo-rozwojowe</c:v>
                </c:pt>
                <c:pt idx="1">
                  <c:v>Wspólne publikacje i badania, raporty</c:v>
                </c:pt>
                <c:pt idx="2">
                  <c:v>Studia dualne</c:v>
                </c:pt>
                <c:pt idx="3">
                  <c:v>Targi pracy</c:v>
                </c:pt>
                <c:pt idx="4">
                  <c:v>Spółki celowe</c:v>
                </c:pt>
                <c:pt idx="5">
                  <c:v>Centra transferu technologii i podobne</c:v>
                </c:pt>
                <c:pt idx="6">
                  <c:v>Doktoraty wdrożeniowe</c:v>
                </c:pt>
                <c:pt idx="7">
                  <c:v>MBA</c:v>
                </c:pt>
                <c:pt idx="8">
                  <c:v>Organizacje otoczenia społeczno-gospodarczego (samorządowe, NGOS)</c:v>
                </c:pt>
                <c:pt idx="9">
                  <c:v>Konkursy</c:v>
                </c:pt>
                <c:pt idx="10">
                  <c:v>Umowy o współpracy</c:v>
                </c:pt>
                <c:pt idx="11">
                  <c:v>Wizyty studyjne i spotkania networkingowe (budowanie relacji)</c:v>
                </c:pt>
                <c:pt idx="12">
                  <c:v>Konferencje i seminaria</c:v>
                </c:pt>
                <c:pt idx="13">
                  <c:v>Inicjatywy związane z absolwentami</c:v>
                </c:pt>
                <c:pt idx="14">
                  <c:v>Rada Biznesu i podobne organizacje zrzeszające przdsiębiorców</c:v>
                </c:pt>
                <c:pt idx="15">
                  <c:v>Inne</c:v>
                </c:pt>
              </c:strCache>
            </c:strRef>
          </c:cat>
          <c:val>
            <c:numRef>
              <c:f>Wykresy!$B$2:$B$17</c:f>
              <c:numCache>
                <c:formatCode>General</c:formatCode>
                <c:ptCount val="16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7</c:v>
                </c:pt>
                <c:pt idx="9">
                  <c:v>8</c:v>
                </c:pt>
                <c:pt idx="10">
                  <c:v>8</c:v>
                </c:pt>
                <c:pt idx="11">
                  <c:v>11</c:v>
                </c:pt>
                <c:pt idx="12">
                  <c:v>13</c:v>
                </c:pt>
                <c:pt idx="13">
                  <c:v>14</c:v>
                </c:pt>
                <c:pt idx="14">
                  <c:v>19</c:v>
                </c:pt>
                <c:pt idx="1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E7-4A87-B3C9-E75F4656FC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693007120"/>
        <c:axId val="1693008832"/>
      </c:barChart>
      <c:catAx>
        <c:axId val="1693007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3008832"/>
        <c:crosses val="autoZero"/>
        <c:auto val="1"/>
        <c:lblAlgn val="ctr"/>
        <c:lblOffset val="100"/>
        <c:noMultiLvlLbl val="0"/>
      </c:catAx>
      <c:valAx>
        <c:axId val="16930088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3007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pl-PL" sz="1600" b="1" dirty="0">
                <a:solidFill>
                  <a:srgbClr val="002060"/>
                </a:solidFill>
              </a:rPr>
              <a:t>Inicjatywy o wysokim potencjale naukowym</a:t>
            </a:r>
            <a:r>
              <a:rPr lang="pl-PL" sz="1600" b="1" baseline="0" dirty="0">
                <a:solidFill>
                  <a:srgbClr val="002060"/>
                </a:solidFill>
              </a:rPr>
              <a:t> w stosunku do inicjatyw ogółem</a:t>
            </a:r>
            <a:endParaRPr lang="pl-PL" sz="1600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1751925013733748"/>
          <c:y val="6.718924972004478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Wykresy!$B$37</c:f>
              <c:strCache>
                <c:ptCount val="1"/>
                <c:pt idx="0">
                  <c:v>Ogólnie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Wykresy!$A$38:$A$53</c:f>
              <c:strCache>
                <c:ptCount val="16"/>
                <c:pt idx="0">
                  <c:v>Targi pracy</c:v>
                </c:pt>
                <c:pt idx="1">
                  <c:v>Centra transferu technologii i podobne</c:v>
                </c:pt>
                <c:pt idx="2">
                  <c:v>Inicjatywy związane z absolwentami</c:v>
                </c:pt>
                <c:pt idx="3">
                  <c:v>Konkursy</c:v>
                </c:pt>
                <c:pt idx="4">
                  <c:v>Projekty badawczo-rozwojowe</c:v>
                </c:pt>
                <c:pt idx="5">
                  <c:v>Spółki celowe</c:v>
                </c:pt>
                <c:pt idx="6">
                  <c:v>MBA</c:v>
                </c:pt>
                <c:pt idx="7">
                  <c:v>Wspólne publikacje i badania, raporty</c:v>
                </c:pt>
                <c:pt idx="8">
                  <c:v>Wizyty studyjne i spotkania networkingowe (budowanie relacji)</c:v>
                </c:pt>
                <c:pt idx="9">
                  <c:v>Studia dualne</c:v>
                </c:pt>
                <c:pt idx="10">
                  <c:v>Umowy o współpracy</c:v>
                </c:pt>
                <c:pt idx="11">
                  <c:v>Inne</c:v>
                </c:pt>
                <c:pt idx="12">
                  <c:v>Doktoraty wdrożeniowe</c:v>
                </c:pt>
                <c:pt idx="13">
                  <c:v>Organizacje otoczenia społeczno-gospodarczego (samorządowe, NGOS)</c:v>
                </c:pt>
                <c:pt idx="14">
                  <c:v>Konferencje i seminaria</c:v>
                </c:pt>
                <c:pt idx="15">
                  <c:v>Rada Biznesu i podobne organizacje zrzeszające przdsiębiorców</c:v>
                </c:pt>
              </c:strCache>
            </c:strRef>
          </c:cat>
          <c:val>
            <c:numRef>
              <c:f>Wykresy!$B$38:$B$53</c:f>
              <c:numCache>
                <c:formatCode>General</c:formatCode>
                <c:ptCount val="16"/>
                <c:pt idx="0">
                  <c:v>3</c:v>
                </c:pt>
                <c:pt idx="1">
                  <c:v>5</c:v>
                </c:pt>
                <c:pt idx="2">
                  <c:v>14</c:v>
                </c:pt>
                <c:pt idx="3">
                  <c:v>8</c:v>
                </c:pt>
                <c:pt idx="4">
                  <c:v>1</c:v>
                </c:pt>
                <c:pt idx="5">
                  <c:v>4</c:v>
                </c:pt>
                <c:pt idx="6">
                  <c:v>5</c:v>
                </c:pt>
                <c:pt idx="7">
                  <c:v>3</c:v>
                </c:pt>
                <c:pt idx="8">
                  <c:v>11</c:v>
                </c:pt>
                <c:pt idx="9">
                  <c:v>3</c:v>
                </c:pt>
                <c:pt idx="10">
                  <c:v>8</c:v>
                </c:pt>
                <c:pt idx="11">
                  <c:v>56</c:v>
                </c:pt>
                <c:pt idx="12">
                  <c:v>5</c:v>
                </c:pt>
                <c:pt idx="13">
                  <c:v>7</c:v>
                </c:pt>
                <c:pt idx="14">
                  <c:v>13</c:v>
                </c:pt>
                <c:pt idx="1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C7-4519-81F3-0A91D2AB754C}"/>
            </c:ext>
          </c:extLst>
        </c:ser>
        <c:ser>
          <c:idx val="1"/>
          <c:order val="1"/>
          <c:tx>
            <c:strRef>
              <c:f>Wykresy!$C$37</c:f>
              <c:strCache>
                <c:ptCount val="1"/>
                <c:pt idx="0">
                  <c:v>Potencjał 4 i 5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Wykresy!$A$38:$A$53</c:f>
              <c:strCache>
                <c:ptCount val="16"/>
                <c:pt idx="0">
                  <c:v>Targi pracy</c:v>
                </c:pt>
                <c:pt idx="1">
                  <c:v>Centra transferu technologii i podobne</c:v>
                </c:pt>
                <c:pt idx="2">
                  <c:v>Inicjatywy związane z absolwentami</c:v>
                </c:pt>
                <c:pt idx="3">
                  <c:v>Konkursy</c:v>
                </c:pt>
                <c:pt idx="4">
                  <c:v>Projekty badawczo-rozwojowe</c:v>
                </c:pt>
                <c:pt idx="5">
                  <c:v>Spółki celowe</c:v>
                </c:pt>
                <c:pt idx="6">
                  <c:v>MBA</c:v>
                </c:pt>
                <c:pt idx="7">
                  <c:v>Wspólne publikacje i badania, raporty</c:v>
                </c:pt>
                <c:pt idx="8">
                  <c:v>Wizyty studyjne i spotkania networkingowe (budowanie relacji)</c:v>
                </c:pt>
                <c:pt idx="9">
                  <c:v>Studia dualne</c:v>
                </c:pt>
                <c:pt idx="10">
                  <c:v>Umowy o współpracy</c:v>
                </c:pt>
                <c:pt idx="11">
                  <c:v>Inne</c:v>
                </c:pt>
                <c:pt idx="12">
                  <c:v>Doktoraty wdrożeniowe</c:v>
                </c:pt>
                <c:pt idx="13">
                  <c:v>Organizacje otoczenia społeczno-gospodarczego (samorządowe, NGOS)</c:v>
                </c:pt>
                <c:pt idx="14">
                  <c:v>Konferencje i seminaria</c:v>
                </c:pt>
                <c:pt idx="15">
                  <c:v>Rada Biznesu i podobne organizacje zrzeszające przdsiębiorców</c:v>
                </c:pt>
              </c:strCache>
            </c:strRef>
          </c:cat>
          <c:val>
            <c:numRef>
              <c:f>Wykresy!$C$38:$C$53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5</c:v>
                </c:pt>
                <c:pt idx="14">
                  <c:v>6</c:v>
                </c:pt>
                <c:pt idx="1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C7-4519-81F3-0A91D2AB75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overlap val="-2"/>
        <c:axId val="1693018704"/>
        <c:axId val="1693137504"/>
      </c:barChart>
      <c:catAx>
        <c:axId val="1693018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3137504"/>
        <c:crosses val="autoZero"/>
        <c:auto val="1"/>
        <c:lblAlgn val="ctr"/>
        <c:lblOffset val="100"/>
        <c:noMultiLvlLbl val="0"/>
      </c:catAx>
      <c:valAx>
        <c:axId val="1693137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3018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082440461813436"/>
          <c:y val="0.43196472673388142"/>
          <c:w val="0.28365131163417406"/>
          <c:h val="4.6742888688729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904A33-A884-4CBF-9A76-EA0D6E75E0F7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52E212-156D-4C75-9117-C774A1D802FD}">
      <dgm:prSet phldrT="[Tekst]" custT="1"/>
      <dgm:spPr/>
      <dgm:t>
        <a:bodyPr/>
        <a:lstStyle/>
        <a:p>
          <a:r>
            <a:rPr lang="pl-PL" sz="1400" b="1" dirty="0"/>
            <a:t>Dyskusja  nauka-nauka</a:t>
          </a:r>
          <a:endParaRPr lang="en-US" sz="1400" b="1" dirty="0"/>
        </a:p>
      </dgm:t>
    </dgm:pt>
    <dgm:pt modelId="{C5D994C4-9CF7-4350-9A13-AC318BA702B3}" type="parTrans" cxnId="{7D1029E3-4174-46F1-8236-AC54F2CB6EF6}">
      <dgm:prSet/>
      <dgm:spPr/>
      <dgm:t>
        <a:bodyPr/>
        <a:lstStyle/>
        <a:p>
          <a:endParaRPr lang="en-US"/>
        </a:p>
      </dgm:t>
    </dgm:pt>
    <dgm:pt modelId="{509C27CF-E3A1-4463-BC70-CA123D3B388A}" type="sibTrans" cxnId="{7D1029E3-4174-46F1-8236-AC54F2CB6EF6}">
      <dgm:prSet/>
      <dgm:spPr/>
      <dgm:t>
        <a:bodyPr/>
        <a:lstStyle/>
        <a:p>
          <a:endParaRPr lang="en-US"/>
        </a:p>
      </dgm:t>
    </dgm:pt>
    <dgm:pt modelId="{BD7D6D00-C1C5-47A8-BA4B-12A7420B3FF3}">
      <dgm:prSet phldrT="[Teks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177800" indent="-177800"/>
          <a:r>
            <a:rPr lang="pl-PL" dirty="0"/>
            <a:t>Członkowie </a:t>
          </a:r>
          <a:r>
            <a:rPr lang="pl-PL" dirty="0" err="1"/>
            <a:t>KNOiZ</a:t>
          </a:r>
          <a:endParaRPr lang="en-US" dirty="0"/>
        </a:p>
      </dgm:t>
    </dgm:pt>
    <dgm:pt modelId="{9C62741E-CBA7-4570-9E9B-47650573CC6B}" type="parTrans" cxnId="{6424449D-C37B-4CBE-8A9C-3B1DE36272D7}">
      <dgm:prSet/>
      <dgm:spPr/>
      <dgm:t>
        <a:bodyPr/>
        <a:lstStyle/>
        <a:p>
          <a:endParaRPr lang="en-US"/>
        </a:p>
      </dgm:t>
    </dgm:pt>
    <dgm:pt modelId="{90B22BE4-3439-49C3-A35F-12086D453D96}" type="sibTrans" cxnId="{6424449D-C37B-4CBE-8A9C-3B1DE36272D7}">
      <dgm:prSet/>
      <dgm:spPr/>
      <dgm:t>
        <a:bodyPr/>
        <a:lstStyle/>
        <a:p>
          <a:endParaRPr lang="en-US"/>
        </a:p>
      </dgm:t>
    </dgm:pt>
    <dgm:pt modelId="{B9A2F01B-FA48-4C20-B0A8-DF0BB6963556}">
      <dgm:prSet phldrT="[Teks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177800" indent="-177800"/>
          <a:r>
            <a:rPr lang="pl-PL" dirty="0"/>
            <a:t> Zebranie i ocena stosowanych praktyk </a:t>
          </a:r>
          <a:endParaRPr lang="en-US" dirty="0"/>
        </a:p>
      </dgm:t>
    </dgm:pt>
    <dgm:pt modelId="{503D0290-6D32-4316-9BA3-22BFC912EC09}" type="parTrans" cxnId="{4DFF753F-8AFE-4991-9DD0-E40402225B60}">
      <dgm:prSet/>
      <dgm:spPr/>
      <dgm:t>
        <a:bodyPr/>
        <a:lstStyle/>
        <a:p>
          <a:endParaRPr lang="en-US"/>
        </a:p>
      </dgm:t>
    </dgm:pt>
    <dgm:pt modelId="{3A03CFBE-B850-4C7B-A119-102041F5024E}" type="sibTrans" cxnId="{4DFF753F-8AFE-4991-9DD0-E40402225B60}">
      <dgm:prSet/>
      <dgm:spPr/>
      <dgm:t>
        <a:bodyPr/>
        <a:lstStyle/>
        <a:p>
          <a:endParaRPr lang="en-US"/>
        </a:p>
      </dgm:t>
    </dgm:pt>
    <dgm:pt modelId="{9E7AFF0C-CCB0-424A-9F47-F1FF801C7AB1}">
      <dgm:prSet phldrT="[Tekst]" custT="1"/>
      <dgm:spPr/>
      <dgm:t>
        <a:bodyPr/>
        <a:lstStyle/>
        <a:p>
          <a:r>
            <a:rPr lang="pl-PL" sz="1400" b="1" dirty="0"/>
            <a:t>Debata nauka- biznes</a:t>
          </a:r>
          <a:endParaRPr lang="en-US" sz="1400" b="1" dirty="0"/>
        </a:p>
      </dgm:t>
    </dgm:pt>
    <dgm:pt modelId="{EE155329-68EB-4CB8-B60D-FEBE03224CD0}" type="parTrans" cxnId="{4E2CA361-55E4-4ABA-B0D1-73843842AAC3}">
      <dgm:prSet/>
      <dgm:spPr/>
      <dgm:t>
        <a:bodyPr/>
        <a:lstStyle/>
        <a:p>
          <a:endParaRPr lang="en-US"/>
        </a:p>
      </dgm:t>
    </dgm:pt>
    <dgm:pt modelId="{E5D4DEA4-BC61-4BCF-969D-DE7C5B454DD1}" type="sibTrans" cxnId="{4E2CA361-55E4-4ABA-B0D1-73843842AAC3}">
      <dgm:prSet/>
      <dgm:spPr/>
      <dgm:t>
        <a:bodyPr/>
        <a:lstStyle/>
        <a:p>
          <a:endParaRPr lang="en-US"/>
        </a:p>
      </dgm:t>
    </dgm:pt>
    <dgm:pt modelId="{EC7B1E2E-85A2-49B8-82E7-063AE1FA9294}">
      <dgm:prSet phldrT="[Teks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177800" indent="-177800"/>
          <a:r>
            <a:rPr lang="pl-PL" dirty="0"/>
            <a:t>Praktycy biznesu</a:t>
          </a:r>
          <a:endParaRPr lang="en-US" dirty="0"/>
        </a:p>
      </dgm:t>
    </dgm:pt>
    <dgm:pt modelId="{BAFEE672-E805-41F3-BBFE-9A6D878E82C9}" type="parTrans" cxnId="{9AD49EA3-10C9-4073-A7E7-D33B004A9D79}">
      <dgm:prSet/>
      <dgm:spPr/>
      <dgm:t>
        <a:bodyPr/>
        <a:lstStyle/>
        <a:p>
          <a:endParaRPr lang="en-US"/>
        </a:p>
      </dgm:t>
    </dgm:pt>
    <dgm:pt modelId="{74BF2270-8458-4321-8AC3-13F87141D0CA}" type="sibTrans" cxnId="{9AD49EA3-10C9-4073-A7E7-D33B004A9D79}">
      <dgm:prSet/>
      <dgm:spPr/>
      <dgm:t>
        <a:bodyPr/>
        <a:lstStyle/>
        <a:p>
          <a:endParaRPr lang="en-US"/>
        </a:p>
      </dgm:t>
    </dgm:pt>
    <dgm:pt modelId="{917CCFF8-67DA-46C2-B7ED-67F0E0F0172E}">
      <dgm:prSet phldrT="[Teks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177800" indent="-177800"/>
          <a:r>
            <a:rPr lang="pl-PL" dirty="0"/>
            <a:t> Ocena inicjatyw i kierunki modyfikacji </a:t>
          </a:r>
          <a:endParaRPr lang="en-US" dirty="0"/>
        </a:p>
      </dgm:t>
    </dgm:pt>
    <dgm:pt modelId="{1FE5FE03-1D55-4E9D-A35E-91B8CA1C329A}" type="parTrans" cxnId="{CCFF6B5C-5407-4A87-8EFD-6AE7E7F13EF2}">
      <dgm:prSet/>
      <dgm:spPr/>
      <dgm:t>
        <a:bodyPr/>
        <a:lstStyle/>
        <a:p>
          <a:endParaRPr lang="en-US"/>
        </a:p>
      </dgm:t>
    </dgm:pt>
    <dgm:pt modelId="{BEA41D64-DFD6-47D1-AA9E-C56AE2488FDB}" type="sibTrans" cxnId="{CCFF6B5C-5407-4A87-8EFD-6AE7E7F13EF2}">
      <dgm:prSet/>
      <dgm:spPr/>
      <dgm:t>
        <a:bodyPr/>
        <a:lstStyle/>
        <a:p>
          <a:endParaRPr lang="en-US"/>
        </a:p>
      </dgm:t>
    </dgm:pt>
    <dgm:pt modelId="{145CF0FE-C4BD-4051-8E2F-F8B92C23948F}">
      <dgm:prSet phldrT="[Tekst]" custT="1"/>
      <dgm:spPr/>
      <dgm:t>
        <a:bodyPr/>
        <a:lstStyle/>
        <a:p>
          <a:r>
            <a:rPr lang="pl-PL" sz="1400" b="1" dirty="0"/>
            <a:t>Debata nauka-społeczeństwo</a:t>
          </a:r>
          <a:endParaRPr lang="en-US" sz="1400" b="1" dirty="0"/>
        </a:p>
      </dgm:t>
    </dgm:pt>
    <dgm:pt modelId="{568EDC70-891E-4CC7-866E-86AA7A959E9D}" type="parTrans" cxnId="{BE1288BF-B5CE-4625-8DC9-93552A8F202E}">
      <dgm:prSet/>
      <dgm:spPr/>
      <dgm:t>
        <a:bodyPr/>
        <a:lstStyle/>
        <a:p>
          <a:endParaRPr lang="en-US"/>
        </a:p>
      </dgm:t>
    </dgm:pt>
    <dgm:pt modelId="{5A7655F0-2CF2-4C9B-833A-F824A577CB7A}" type="sibTrans" cxnId="{BE1288BF-B5CE-4625-8DC9-93552A8F202E}">
      <dgm:prSet/>
      <dgm:spPr/>
      <dgm:t>
        <a:bodyPr/>
        <a:lstStyle/>
        <a:p>
          <a:endParaRPr lang="en-US"/>
        </a:p>
      </dgm:t>
    </dgm:pt>
    <dgm:pt modelId="{B46987DA-C6D9-409C-AB5C-17D7EED9A180}">
      <dgm:prSet phldrT="[Teks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177800" indent="-177800"/>
          <a:r>
            <a:rPr lang="pl-PL" b="0" i="0" dirty="0">
              <a:effectLst/>
            </a:rPr>
            <a:t>Przedstawiciele organizacji społecznych </a:t>
          </a:r>
          <a:br>
            <a:rPr lang="pl-PL" b="0" i="0" dirty="0">
              <a:effectLst/>
            </a:rPr>
          </a:br>
          <a:r>
            <a:rPr lang="pl-PL" b="0" i="0" dirty="0">
              <a:effectLst/>
            </a:rPr>
            <a:t>i </a:t>
          </a:r>
          <a:r>
            <a:rPr lang="en-GB" b="0" i="0" dirty="0" err="1">
              <a:effectLst/>
            </a:rPr>
            <a:t>administracj</a:t>
          </a:r>
          <a:r>
            <a:rPr lang="pl-PL" b="0" i="0" dirty="0">
              <a:effectLst/>
            </a:rPr>
            <a:t>i </a:t>
          </a:r>
          <a:r>
            <a:rPr lang="en-GB" b="0" i="0" dirty="0">
              <a:effectLst/>
            </a:rPr>
            <a:t> </a:t>
          </a:r>
          <a:r>
            <a:rPr lang="en-GB" i="0" dirty="0" err="1">
              <a:effectLst/>
            </a:rPr>
            <a:t>publicznej</a:t>
          </a:r>
          <a:endParaRPr lang="en-US" dirty="0"/>
        </a:p>
      </dgm:t>
    </dgm:pt>
    <dgm:pt modelId="{8F4B7175-8EE7-4DD6-A4E3-69CF57B3B979}" type="parTrans" cxnId="{FF67B1A3-B045-43EC-951A-193473F3D441}">
      <dgm:prSet/>
      <dgm:spPr/>
      <dgm:t>
        <a:bodyPr/>
        <a:lstStyle/>
        <a:p>
          <a:endParaRPr lang="en-US"/>
        </a:p>
      </dgm:t>
    </dgm:pt>
    <dgm:pt modelId="{4F45E949-FA79-4E74-8611-20882CEE9AE3}" type="sibTrans" cxnId="{FF67B1A3-B045-43EC-951A-193473F3D441}">
      <dgm:prSet/>
      <dgm:spPr/>
      <dgm:t>
        <a:bodyPr/>
        <a:lstStyle/>
        <a:p>
          <a:endParaRPr lang="en-US"/>
        </a:p>
      </dgm:t>
    </dgm:pt>
    <dgm:pt modelId="{9AAC6B9C-86C1-4572-8C69-2C336ACD66F4}">
      <dgm:prSet phldrT="[Teks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177800" indent="-177800"/>
          <a:r>
            <a:rPr lang="pl-PL" dirty="0"/>
            <a:t> Ocena inicjatyw </a:t>
          </a:r>
          <a:br>
            <a:rPr lang="pl-PL" dirty="0"/>
          </a:br>
          <a:r>
            <a:rPr lang="pl-PL" dirty="0"/>
            <a:t>i kierunki modyfikacji </a:t>
          </a:r>
          <a:endParaRPr lang="en-US" dirty="0"/>
        </a:p>
      </dgm:t>
    </dgm:pt>
    <dgm:pt modelId="{2179086B-159C-4A56-9637-40CF641DC346}" type="parTrans" cxnId="{CB0C0544-C0D6-4920-A523-3C822EBE66B8}">
      <dgm:prSet/>
      <dgm:spPr/>
      <dgm:t>
        <a:bodyPr/>
        <a:lstStyle/>
        <a:p>
          <a:endParaRPr lang="en-US"/>
        </a:p>
      </dgm:t>
    </dgm:pt>
    <dgm:pt modelId="{A1BD2C29-D13C-4841-8247-D192445B99BD}" type="sibTrans" cxnId="{CB0C0544-C0D6-4920-A523-3C822EBE66B8}">
      <dgm:prSet/>
      <dgm:spPr/>
      <dgm:t>
        <a:bodyPr/>
        <a:lstStyle/>
        <a:p>
          <a:endParaRPr lang="en-US"/>
        </a:p>
      </dgm:t>
    </dgm:pt>
    <dgm:pt modelId="{AA2211A9-FC0F-4DF6-815A-8A916A6A3974}" type="pres">
      <dgm:prSet presAssocID="{BA904A33-A884-4CBF-9A76-EA0D6E75E0F7}" presName="theList" presStyleCnt="0">
        <dgm:presLayoutVars>
          <dgm:dir/>
          <dgm:animLvl val="lvl"/>
          <dgm:resizeHandles val="exact"/>
        </dgm:presLayoutVars>
      </dgm:prSet>
      <dgm:spPr/>
    </dgm:pt>
    <dgm:pt modelId="{1FB2C494-EE47-401E-9485-A83260F10654}" type="pres">
      <dgm:prSet presAssocID="{E652E212-156D-4C75-9117-C774A1D802FD}" presName="compNode" presStyleCnt="0"/>
      <dgm:spPr/>
    </dgm:pt>
    <dgm:pt modelId="{1E5A7479-337A-4EA1-97BA-111486791498}" type="pres">
      <dgm:prSet presAssocID="{E652E212-156D-4C75-9117-C774A1D802FD}" presName="noGeometry" presStyleCnt="0"/>
      <dgm:spPr/>
    </dgm:pt>
    <dgm:pt modelId="{E397C53D-2681-49F4-B781-380071A1A87F}" type="pres">
      <dgm:prSet presAssocID="{E652E212-156D-4C75-9117-C774A1D802FD}" presName="childTextVisible" presStyleLbl="bgAccFollowNode1" presStyleIdx="0" presStyleCnt="3" custScaleX="86937" custLinFactNeighborX="2775" custLinFactNeighborY="0">
        <dgm:presLayoutVars>
          <dgm:bulletEnabled val="1"/>
        </dgm:presLayoutVars>
      </dgm:prSet>
      <dgm:spPr/>
    </dgm:pt>
    <dgm:pt modelId="{F2C6416B-C9C9-40FA-883E-D3BDBEFB67AA}" type="pres">
      <dgm:prSet presAssocID="{E652E212-156D-4C75-9117-C774A1D802FD}" presName="childTextHidden" presStyleLbl="bgAccFollowNode1" presStyleIdx="0" presStyleCnt="3"/>
      <dgm:spPr/>
    </dgm:pt>
    <dgm:pt modelId="{FDE213BF-9A00-4FAB-BEEC-9AD3FA9173B1}" type="pres">
      <dgm:prSet presAssocID="{E652E212-156D-4C75-9117-C774A1D802FD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E0A18F5D-49B6-48BA-B140-359938E978BD}" type="pres">
      <dgm:prSet presAssocID="{E652E212-156D-4C75-9117-C774A1D802FD}" presName="aSpace" presStyleCnt="0"/>
      <dgm:spPr/>
    </dgm:pt>
    <dgm:pt modelId="{D8391748-C2EE-4FCD-93AB-8F3789AFC308}" type="pres">
      <dgm:prSet presAssocID="{9E7AFF0C-CCB0-424A-9F47-F1FF801C7AB1}" presName="compNode" presStyleCnt="0"/>
      <dgm:spPr/>
    </dgm:pt>
    <dgm:pt modelId="{FCC46A92-51C5-456D-9FA1-BC790C324CB0}" type="pres">
      <dgm:prSet presAssocID="{9E7AFF0C-CCB0-424A-9F47-F1FF801C7AB1}" presName="noGeometry" presStyleCnt="0"/>
      <dgm:spPr/>
    </dgm:pt>
    <dgm:pt modelId="{01DB97F8-CFD1-4BCA-B8C9-A60048270D13}" type="pres">
      <dgm:prSet presAssocID="{9E7AFF0C-CCB0-424A-9F47-F1FF801C7AB1}" presName="childTextVisible" presStyleLbl="bgAccFollowNode1" presStyleIdx="1" presStyleCnt="3" custLinFactNeighborX="-17606" custLinFactNeighborY="-788">
        <dgm:presLayoutVars>
          <dgm:bulletEnabled val="1"/>
        </dgm:presLayoutVars>
      </dgm:prSet>
      <dgm:spPr/>
    </dgm:pt>
    <dgm:pt modelId="{6951D4F4-3FF5-4BD5-B88E-C14896227A5C}" type="pres">
      <dgm:prSet presAssocID="{9E7AFF0C-CCB0-424A-9F47-F1FF801C7AB1}" presName="childTextHidden" presStyleLbl="bgAccFollowNode1" presStyleIdx="1" presStyleCnt="3"/>
      <dgm:spPr/>
    </dgm:pt>
    <dgm:pt modelId="{0C5778E8-F439-4B11-B2D1-D17298D94A27}" type="pres">
      <dgm:prSet presAssocID="{9E7AFF0C-CCB0-424A-9F47-F1FF801C7AB1}" presName="parentText" presStyleLbl="node1" presStyleIdx="1" presStyleCnt="3" custLinFactNeighborX="-32478" custLinFactNeighborY="-1640">
        <dgm:presLayoutVars>
          <dgm:chMax val="1"/>
          <dgm:bulletEnabled val="1"/>
        </dgm:presLayoutVars>
      </dgm:prSet>
      <dgm:spPr/>
    </dgm:pt>
    <dgm:pt modelId="{11CB41B9-618F-43BC-9F71-B6DAE17B6A79}" type="pres">
      <dgm:prSet presAssocID="{9E7AFF0C-CCB0-424A-9F47-F1FF801C7AB1}" presName="aSpace" presStyleCnt="0"/>
      <dgm:spPr/>
    </dgm:pt>
    <dgm:pt modelId="{2746E111-572A-47EB-9EA2-BEE23225ABB5}" type="pres">
      <dgm:prSet presAssocID="{145CF0FE-C4BD-4051-8E2F-F8B92C23948F}" presName="compNode" presStyleCnt="0"/>
      <dgm:spPr/>
    </dgm:pt>
    <dgm:pt modelId="{A072ECA1-C899-4A02-910A-DBCA4942544E}" type="pres">
      <dgm:prSet presAssocID="{145CF0FE-C4BD-4051-8E2F-F8B92C23948F}" presName="noGeometry" presStyleCnt="0"/>
      <dgm:spPr/>
    </dgm:pt>
    <dgm:pt modelId="{8C34D242-F8DC-4B15-A0E0-E17C3C0A697F}" type="pres">
      <dgm:prSet presAssocID="{145CF0FE-C4BD-4051-8E2F-F8B92C23948F}" presName="childTextVisible" presStyleLbl="bgAccFollowNode1" presStyleIdx="2" presStyleCnt="3" custLinFactNeighborX="-40802" custLinFactNeighborY="-788">
        <dgm:presLayoutVars>
          <dgm:bulletEnabled val="1"/>
        </dgm:presLayoutVars>
      </dgm:prSet>
      <dgm:spPr/>
    </dgm:pt>
    <dgm:pt modelId="{943EB578-7167-431D-9CB7-4263D5AE4378}" type="pres">
      <dgm:prSet presAssocID="{145CF0FE-C4BD-4051-8E2F-F8B92C23948F}" presName="childTextHidden" presStyleLbl="bgAccFollowNode1" presStyleIdx="2" presStyleCnt="3"/>
      <dgm:spPr/>
    </dgm:pt>
    <dgm:pt modelId="{20539FAA-FD53-4B50-9D52-184A88351B4A}" type="pres">
      <dgm:prSet presAssocID="{145CF0FE-C4BD-4051-8E2F-F8B92C23948F}" presName="parentText" presStyleLbl="node1" presStyleIdx="2" presStyleCnt="3" custLinFactNeighborX="-81506" custLinFactNeighborY="-1640">
        <dgm:presLayoutVars>
          <dgm:chMax val="1"/>
          <dgm:bulletEnabled val="1"/>
        </dgm:presLayoutVars>
      </dgm:prSet>
      <dgm:spPr/>
    </dgm:pt>
  </dgm:ptLst>
  <dgm:cxnLst>
    <dgm:cxn modelId="{FE04F808-7A81-46CC-8E07-4C0E956CCC76}" type="presOf" srcId="{9AAC6B9C-86C1-4572-8C69-2C336ACD66F4}" destId="{8C34D242-F8DC-4B15-A0E0-E17C3C0A697F}" srcOrd="0" destOrd="1" presId="urn:microsoft.com/office/officeart/2005/8/layout/hProcess6"/>
    <dgm:cxn modelId="{6BF03B31-4736-47EE-88B7-C5CA701DE350}" type="presOf" srcId="{EC7B1E2E-85A2-49B8-82E7-063AE1FA9294}" destId="{01DB97F8-CFD1-4BCA-B8C9-A60048270D13}" srcOrd="0" destOrd="0" presId="urn:microsoft.com/office/officeart/2005/8/layout/hProcess6"/>
    <dgm:cxn modelId="{FC26EB3D-E302-4829-B26E-13B694A93FEF}" type="presOf" srcId="{917CCFF8-67DA-46C2-B7ED-67F0E0F0172E}" destId="{6951D4F4-3FF5-4BD5-B88E-C14896227A5C}" srcOrd="1" destOrd="1" presId="urn:microsoft.com/office/officeart/2005/8/layout/hProcess6"/>
    <dgm:cxn modelId="{4DFF753F-8AFE-4991-9DD0-E40402225B60}" srcId="{E652E212-156D-4C75-9117-C774A1D802FD}" destId="{B9A2F01B-FA48-4C20-B0A8-DF0BB6963556}" srcOrd="1" destOrd="0" parTransId="{503D0290-6D32-4316-9BA3-22BFC912EC09}" sibTransId="{3A03CFBE-B850-4C7B-A119-102041F5024E}"/>
    <dgm:cxn modelId="{CCFF6B5C-5407-4A87-8EFD-6AE7E7F13EF2}" srcId="{9E7AFF0C-CCB0-424A-9F47-F1FF801C7AB1}" destId="{917CCFF8-67DA-46C2-B7ED-67F0E0F0172E}" srcOrd="1" destOrd="0" parTransId="{1FE5FE03-1D55-4E9D-A35E-91B8CA1C329A}" sibTransId="{BEA41D64-DFD6-47D1-AA9E-C56AE2488FDB}"/>
    <dgm:cxn modelId="{4E2CA361-55E4-4ABA-B0D1-73843842AAC3}" srcId="{BA904A33-A884-4CBF-9A76-EA0D6E75E0F7}" destId="{9E7AFF0C-CCB0-424A-9F47-F1FF801C7AB1}" srcOrd="1" destOrd="0" parTransId="{EE155329-68EB-4CB8-B60D-FEBE03224CD0}" sibTransId="{E5D4DEA4-BC61-4BCF-969D-DE7C5B454DD1}"/>
    <dgm:cxn modelId="{CB0C0544-C0D6-4920-A523-3C822EBE66B8}" srcId="{145CF0FE-C4BD-4051-8E2F-F8B92C23948F}" destId="{9AAC6B9C-86C1-4572-8C69-2C336ACD66F4}" srcOrd="1" destOrd="0" parTransId="{2179086B-159C-4A56-9637-40CF641DC346}" sibTransId="{A1BD2C29-D13C-4841-8247-D192445B99BD}"/>
    <dgm:cxn modelId="{F5344B46-229E-4532-B522-F42D1F89B6C5}" type="presOf" srcId="{917CCFF8-67DA-46C2-B7ED-67F0E0F0172E}" destId="{01DB97F8-CFD1-4BCA-B8C9-A60048270D13}" srcOrd="0" destOrd="1" presId="urn:microsoft.com/office/officeart/2005/8/layout/hProcess6"/>
    <dgm:cxn modelId="{0B776D69-6C92-4603-868A-5E3E3992BFB5}" type="presOf" srcId="{B9A2F01B-FA48-4C20-B0A8-DF0BB6963556}" destId="{E397C53D-2681-49F4-B781-380071A1A87F}" srcOrd="0" destOrd="1" presId="urn:microsoft.com/office/officeart/2005/8/layout/hProcess6"/>
    <dgm:cxn modelId="{A6C5BE50-A365-4823-A85B-3E081E33A896}" type="presOf" srcId="{9AAC6B9C-86C1-4572-8C69-2C336ACD66F4}" destId="{943EB578-7167-431D-9CB7-4263D5AE4378}" srcOrd="1" destOrd="1" presId="urn:microsoft.com/office/officeart/2005/8/layout/hProcess6"/>
    <dgm:cxn modelId="{B9BD9657-52F3-4622-BE47-342B138ECA68}" type="presOf" srcId="{B9A2F01B-FA48-4C20-B0A8-DF0BB6963556}" destId="{F2C6416B-C9C9-40FA-883E-D3BDBEFB67AA}" srcOrd="1" destOrd="1" presId="urn:microsoft.com/office/officeart/2005/8/layout/hProcess6"/>
    <dgm:cxn modelId="{0E8E0993-8981-46CE-88A2-C0BB7D13D6E9}" type="presOf" srcId="{BA904A33-A884-4CBF-9A76-EA0D6E75E0F7}" destId="{AA2211A9-FC0F-4DF6-815A-8A916A6A3974}" srcOrd="0" destOrd="0" presId="urn:microsoft.com/office/officeart/2005/8/layout/hProcess6"/>
    <dgm:cxn modelId="{7E68719C-2C2C-4966-A785-4B5BB313226E}" type="presOf" srcId="{9E7AFF0C-CCB0-424A-9F47-F1FF801C7AB1}" destId="{0C5778E8-F439-4B11-B2D1-D17298D94A27}" srcOrd="0" destOrd="0" presId="urn:microsoft.com/office/officeart/2005/8/layout/hProcess6"/>
    <dgm:cxn modelId="{6424449D-C37B-4CBE-8A9C-3B1DE36272D7}" srcId="{E652E212-156D-4C75-9117-C774A1D802FD}" destId="{BD7D6D00-C1C5-47A8-BA4B-12A7420B3FF3}" srcOrd="0" destOrd="0" parTransId="{9C62741E-CBA7-4570-9E9B-47650573CC6B}" sibTransId="{90B22BE4-3439-49C3-A35F-12086D453D96}"/>
    <dgm:cxn modelId="{6F315AA1-8A65-45E0-9D19-78FFE34A3BC6}" type="presOf" srcId="{E652E212-156D-4C75-9117-C774A1D802FD}" destId="{FDE213BF-9A00-4FAB-BEEC-9AD3FA9173B1}" srcOrd="0" destOrd="0" presId="urn:microsoft.com/office/officeart/2005/8/layout/hProcess6"/>
    <dgm:cxn modelId="{9AD49EA3-10C9-4073-A7E7-D33B004A9D79}" srcId="{9E7AFF0C-CCB0-424A-9F47-F1FF801C7AB1}" destId="{EC7B1E2E-85A2-49B8-82E7-063AE1FA9294}" srcOrd="0" destOrd="0" parTransId="{BAFEE672-E805-41F3-BBFE-9A6D878E82C9}" sibTransId="{74BF2270-8458-4321-8AC3-13F87141D0CA}"/>
    <dgm:cxn modelId="{FF67B1A3-B045-43EC-951A-193473F3D441}" srcId="{145CF0FE-C4BD-4051-8E2F-F8B92C23948F}" destId="{B46987DA-C6D9-409C-AB5C-17D7EED9A180}" srcOrd="0" destOrd="0" parTransId="{8F4B7175-8EE7-4DD6-A4E3-69CF57B3B979}" sibTransId="{4F45E949-FA79-4E74-8611-20882CEE9AE3}"/>
    <dgm:cxn modelId="{625351B9-95BC-4E88-A456-31F24246E49F}" type="presOf" srcId="{BD7D6D00-C1C5-47A8-BA4B-12A7420B3FF3}" destId="{F2C6416B-C9C9-40FA-883E-D3BDBEFB67AA}" srcOrd="1" destOrd="0" presId="urn:microsoft.com/office/officeart/2005/8/layout/hProcess6"/>
    <dgm:cxn modelId="{BE1288BF-B5CE-4625-8DC9-93552A8F202E}" srcId="{BA904A33-A884-4CBF-9A76-EA0D6E75E0F7}" destId="{145CF0FE-C4BD-4051-8E2F-F8B92C23948F}" srcOrd="2" destOrd="0" parTransId="{568EDC70-891E-4CC7-866E-86AA7A959E9D}" sibTransId="{5A7655F0-2CF2-4C9B-833A-F824A577CB7A}"/>
    <dgm:cxn modelId="{298B0ACB-3819-412A-BB16-E73B9F70D3AD}" type="presOf" srcId="{145CF0FE-C4BD-4051-8E2F-F8B92C23948F}" destId="{20539FAA-FD53-4B50-9D52-184A88351B4A}" srcOrd="0" destOrd="0" presId="urn:microsoft.com/office/officeart/2005/8/layout/hProcess6"/>
    <dgm:cxn modelId="{235D0AD2-DD01-4BEC-864F-CC52927859C2}" type="presOf" srcId="{EC7B1E2E-85A2-49B8-82E7-063AE1FA9294}" destId="{6951D4F4-3FF5-4BD5-B88E-C14896227A5C}" srcOrd="1" destOrd="0" presId="urn:microsoft.com/office/officeart/2005/8/layout/hProcess6"/>
    <dgm:cxn modelId="{9F635ADD-6009-4A1B-87EE-394349C62087}" type="presOf" srcId="{BD7D6D00-C1C5-47A8-BA4B-12A7420B3FF3}" destId="{E397C53D-2681-49F4-B781-380071A1A87F}" srcOrd="0" destOrd="0" presId="urn:microsoft.com/office/officeart/2005/8/layout/hProcess6"/>
    <dgm:cxn modelId="{20EC7EDD-EC86-4055-8DC9-BD115428AAF7}" type="presOf" srcId="{B46987DA-C6D9-409C-AB5C-17D7EED9A180}" destId="{943EB578-7167-431D-9CB7-4263D5AE4378}" srcOrd="1" destOrd="0" presId="urn:microsoft.com/office/officeart/2005/8/layout/hProcess6"/>
    <dgm:cxn modelId="{7C0542DE-D1EF-4DEE-B81A-F6D02F91B4D3}" type="presOf" srcId="{B46987DA-C6D9-409C-AB5C-17D7EED9A180}" destId="{8C34D242-F8DC-4B15-A0E0-E17C3C0A697F}" srcOrd="0" destOrd="0" presId="urn:microsoft.com/office/officeart/2005/8/layout/hProcess6"/>
    <dgm:cxn modelId="{7D1029E3-4174-46F1-8236-AC54F2CB6EF6}" srcId="{BA904A33-A884-4CBF-9A76-EA0D6E75E0F7}" destId="{E652E212-156D-4C75-9117-C774A1D802FD}" srcOrd="0" destOrd="0" parTransId="{C5D994C4-9CF7-4350-9A13-AC318BA702B3}" sibTransId="{509C27CF-E3A1-4463-BC70-CA123D3B388A}"/>
    <dgm:cxn modelId="{3BE36BE2-7392-4BB3-A996-B21D45EDF512}" type="presParOf" srcId="{AA2211A9-FC0F-4DF6-815A-8A916A6A3974}" destId="{1FB2C494-EE47-401E-9485-A83260F10654}" srcOrd="0" destOrd="0" presId="urn:microsoft.com/office/officeart/2005/8/layout/hProcess6"/>
    <dgm:cxn modelId="{993D330C-A798-4295-B7A8-5E18BF8D5778}" type="presParOf" srcId="{1FB2C494-EE47-401E-9485-A83260F10654}" destId="{1E5A7479-337A-4EA1-97BA-111486791498}" srcOrd="0" destOrd="0" presId="urn:microsoft.com/office/officeart/2005/8/layout/hProcess6"/>
    <dgm:cxn modelId="{73A533CC-28F0-40E0-9317-005565BF346B}" type="presParOf" srcId="{1FB2C494-EE47-401E-9485-A83260F10654}" destId="{E397C53D-2681-49F4-B781-380071A1A87F}" srcOrd="1" destOrd="0" presId="urn:microsoft.com/office/officeart/2005/8/layout/hProcess6"/>
    <dgm:cxn modelId="{FA3D0741-446C-483C-88D7-78B215BDABC6}" type="presParOf" srcId="{1FB2C494-EE47-401E-9485-A83260F10654}" destId="{F2C6416B-C9C9-40FA-883E-D3BDBEFB67AA}" srcOrd="2" destOrd="0" presId="urn:microsoft.com/office/officeart/2005/8/layout/hProcess6"/>
    <dgm:cxn modelId="{DF27180E-9448-4817-BFF0-B7678D287931}" type="presParOf" srcId="{1FB2C494-EE47-401E-9485-A83260F10654}" destId="{FDE213BF-9A00-4FAB-BEEC-9AD3FA9173B1}" srcOrd="3" destOrd="0" presId="urn:microsoft.com/office/officeart/2005/8/layout/hProcess6"/>
    <dgm:cxn modelId="{BC9242C0-B641-424C-8692-8C4A33984246}" type="presParOf" srcId="{AA2211A9-FC0F-4DF6-815A-8A916A6A3974}" destId="{E0A18F5D-49B6-48BA-B140-359938E978BD}" srcOrd="1" destOrd="0" presId="urn:microsoft.com/office/officeart/2005/8/layout/hProcess6"/>
    <dgm:cxn modelId="{F34320F1-6F97-454B-8BA2-33EC6814C76F}" type="presParOf" srcId="{AA2211A9-FC0F-4DF6-815A-8A916A6A3974}" destId="{D8391748-C2EE-4FCD-93AB-8F3789AFC308}" srcOrd="2" destOrd="0" presId="urn:microsoft.com/office/officeart/2005/8/layout/hProcess6"/>
    <dgm:cxn modelId="{144FEBF1-B205-4BF5-9732-AA160B95B009}" type="presParOf" srcId="{D8391748-C2EE-4FCD-93AB-8F3789AFC308}" destId="{FCC46A92-51C5-456D-9FA1-BC790C324CB0}" srcOrd="0" destOrd="0" presId="urn:microsoft.com/office/officeart/2005/8/layout/hProcess6"/>
    <dgm:cxn modelId="{36257DE7-3464-441E-8597-CDA8D5463ADE}" type="presParOf" srcId="{D8391748-C2EE-4FCD-93AB-8F3789AFC308}" destId="{01DB97F8-CFD1-4BCA-B8C9-A60048270D13}" srcOrd="1" destOrd="0" presId="urn:microsoft.com/office/officeart/2005/8/layout/hProcess6"/>
    <dgm:cxn modelId="{6FFC1B0C-99DF-47C3-87A5-69B6780B86CC}" type="presParOf" srcId="{D8391748-C2EE-4FCD-93AB-8F3789AFC308}" destId="{6951D4F4-3FF5-4BD5-B88E-C14896227A5C}" srcOrd="2" destOrd="0" presId="urn:microsoft.com/office/officeart/2005/8/layout/hProcess6"/>
    <dgm:cxn modelId="{086A659B-2B8D-44C2-B2DD-133DBA3F44FC}" type="presParOf" srcId="{D8391748-C2EE-4FCD-93AB-8F3789AFC308}" destId="{0C5778E8-F439-4B11-B2D1-D17298D94A27}" srcOrd="3" destOrd="0" presId="urn:microsoft.com/office/officeart/2005/8/layout/hProcess6"/>
    <dgm:cxn modelId="{8FEF908E-ECF2-4AFF-AE1D-535A59204BF0}" type="presParOf" srcId="{AA2211A9-FC0F-4DF6-815A-8A916A6A3974}" destId="{11CB41B9-618F-43BC-9F71-B6DAE17B6A79}" srcOrd="3" destOrd="0" presId="urn:microsoft.com/office/officeart/2005/8/layout/hProcess6"/>
    <dgm:cxn modelId="{B16A8F37-407E-4B72-86AC-C1C07B340C2E}" type="presParOf" srcId="{AA2211A9-FC0F-4DF6-815A-8A916A6A3974}" destId="{2746E111-572A-47EB-9EA2-BEE23225ABB5}" srcOrd="4" destOrd="0" presId="urn:microsoft.com/office/officeart/2005/8/layout/hProcess6"/>
    <dgm:cxn modelId="{21361020-7420-4115-9D59-BBFA73FC94C0}" type="presParOf" srcId="{2746E111-572A-47EB-9EA2-BEE23225ABB5}" destId="{A072ECA1-C899-4A02-910A-DBCA4942544E}" srcOrd="0" destOrd="0" presId="urn:microsoft.com/office/officeart/2005/8/layout/hProcess6"/>
    <dgm:cxn modelId="{F1B8F9B8-E02B-4CE5-A272-B16D161DCEE2}" type="presParOf" srcId="{2746E111-572A-47EB-9EA2-BEE23225ABB5}" destId="{8C34D242-F8DC-4B15-A0E0-E17C3C0A697F}" srcOrd="1" destOrd="0" presId="urn:microsoft.com/office/officeart/2005/8/layout/hProcess6"/>
    <dgm:cxn modelId="{8BBCE98E-DDA1-4A84-8BE1-7BA6AC3D0F91}" type="presParOf" srcId="{2746E111-572A-47EB-9EA2-BEE23225ABB5}" destId="{943EB578-7167-431D-9CB7-4263D5AE4378}" srcOrd="2" destOrd="0" presId="urn:microsoft.com/office/officeart/2005/8/layout/hProcess6"/>
    <dgm:cxn modelId="{D078B9AF-A8E1-414A-A962-AEABB6AF9A84}" type="presParOf" srcId="{2746E111-572A-47EB-9EA2-BEE23225ABB5}" destId="{20539FAA-FD53-4B50-9D52-184A88351B4A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B4DC0F-227F-48A5-AA17-ECCC4D85AA3A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5A2A5D-F6DE-4E28-8FB8-0F38D2FB1817}">
      <dgm:prSet phldrT="[Tekst]"/>
      <dgm:spPr/>
      <dgm:t>
        <a:bodyPr/>
        <a:lstStyle/>
        <a:p>
          <a:pPr marL="0">
            <a:spcBef>
              <a:spcPct val="0"/>
            </a:spcBef>
            <a:buFont typeface="Arial" panose="020B0604020202020204" pitchFamily="34" charset="0"/>
            <a:buChar char="•"/>
          </a:pPr>
          <a:endParaRPr lang="pl-PL" b="1" dirty="0">
            <a:solidFill>
              <a:srgbClr val="002060"/>
            </a:solidFill>
          </a:endParaRPr>
        </a:p>
        <a:p>
          <a:pPr marL="92075" indent="-92075">
            <a:spcBef>
              <a:spcPts val="600"/>
            </a:spcBef>
            <a:buFont typeface="Arial" panose="020B0604020202020204" pitchFamily="34" charset="0"/>
            <a:buChar char="•"/>
          </a:pPr>
          <a:r>
            <a:rPr lang="pl-PL" b="0" dirty="0">
              <a:solidFill>
                <a:srgbClr val="002060"/>
              </a:solidFill>
            </a:rPr>
            <a:t>- </a:t>
          </a:r>
          <a:r>
            <a:rPr lang="en-US" b="0" dirty="0" err="1">
              <a:solidFill>
                <a:srgbClr val="002060"/>
              </a:solidFill>
            </a:rPr>
            <a:t>Skuteczność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realizacji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procesów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operacyjnych</a:t>
          </a:r>
          <a:r>
            <a:rPr lang="en-US" b="0" dirty="0">
              <a:solidFill>
                <a:srgbClr val="002060"/>
              </a:solidFill>
            </a:rPr>
            <a:t> </a:t>
          </a:r>
        </a:p>
        <a:p>
          <a:pPr marL="92075" indent="-92075">
            <a:spcBef>
              <a:spcPts val="600"/>
            </a:spcBef>
            <a:buFont typeface="Arial" panose="020B0604020202020204" pitchFamily="34" charset="0"/>
            <a:buChar char="•"/>
          </a:pPr>
          <a:r>
            <a:rPr lang="pl-PL" b="0" dirty="0">
              <a:solidFill>
                <a:srgbClr val="002060"/>
              </a:solidFill>
            </a:rPr>
            <a:t>- </a:t>
          </a:r>
          <a:r>
            <a:rPr lang="en-US" b="0" dirty="0" err="1">
              <a:solidFill>
                <a:srgbClr val="002060"/>
              </a:solidFill>
            </a:rPr>
            <a:t>Zaangażowanie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pracowników</a:t>
          </a:r>
          <a:endParaRPr lang="en-US" b="0" dirty="0">
            <a:solidFill>
              <a:srgbClr val="002060"/>
            </a:solidFill>
          </a:endParaRPr>
        </a:p>
        <a:p>
          <a:pPr marL="92075" indent="-92075">
            <a:spcBef>
              <a:spcPts val="600"/>
            </a:spcBef>
            <a:buFont typeface="Arial" panose="020B0604020202020204" pitchFamily="34" charset="0"/>
            <a:buChar char="•"/>
          </a:pPr>
          <a:r>
            <a:rPr lang="pl-PL" b="0" dirty="0">
              <a:solidFill>
                <a:srgbClr val="002060"/>
              </a:solidFill>
            </a:rPr>
            <a:t>- </a:t>
          </a:r>
          <a:r>
            <a:rPr lang="en-US" b="0" dirty="0" err="1">
              <a:solidFill>
                <a:srgbClr val="002060"/>
              </a:solidFill>
            </a:rPr>
            <a:t>Dostępność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zasobów</a:t>
          </a:r>
          <a:r>
            <a:rPr lang="en-US" b="0" dirty="0">
              <a:solidFill>
                <a:srgbClr val="002060"/>
              </a:solidFill>
            </a:rPr>
            <a:t> (</a:t>
          </a:r>
          <a:r>
            <a:rPr lang="en-US" b="0" dirty="0" err="1">
              <a:solidFill>
                <a:srgbClr val="002060"/>
              </a:solidFill>
            </a:rPr>
            <a:t>finansowe</a:t>
          </a:r>
          <a:r>
            <a:rPr lang="en-US" b="0" dirty="0">
              <a:solidFill>
                <a:srgbClr val="002060"/>
              </a:solidFill>
            </a:rPr>
            <a:t>, </a:t>
          </a:r>
          <a:r>
            <a:rPr lang="en-US" b="0" dirty="0" err="1">
              <a:solidFill>
                <a:srgbClr val="002060"/>
              </a:solidFill>
            </a:rPr>
            <a:t>czasowe</a:t>
          </a:r>
          <a:r>
            <a:rPr lang="en-US" b="0" dirty="0">
              <a:solidFill>
                <a:srgbClr val="002060"/>
              </a:solidFill>
            </a:rPr>
            <a:t>, </a:t>
          </a:r>
          <a:r>
            <a:rPr lang="en-US" b="0" dirty="0" err="1">
              <a:solidFill>
                <a:srgbClr val="002060"/>
              </a:solidFill>
            </a:rPr>
            <a:t>materialne</a:t>
          </a:r>
          <a:r>
            <a:rPr lang="en-US" b="0" dirty="0">
              <a:solidFill>
                <a:srgbClr val="002060"/>
              </a:solidFill>
            </a:rPr>
            <a:t>, </a:t>
          </a:r>
          <a:r>
            <a:rPr lang="en-US" b="0" dirty="0" err="1">
              <a:solidFill>
                <a:srgbClr val="002060"/>
              </a:solidFill>
            </a:rPr>
            <a:t>itd</a:t>
          </a:r>
          <a:r>
            <a:rPr lang="en-US" b="0" dirty="0">
              <a:solidFill>
                <a:srgbClr val="002060"/>
              </a:solidFill>
            </a:rPr>
            <a:t>.)</a:t>
          </a:r>
        </a:p>
        <a:p>
          <a:pPr marL="92075" indent="-92075">
            <a:spcBef>
              <a:spcPts val="600"/>
            </a:spcBef>
            <a:buFont typeface="Arial" panose="020B0604020202020204" pitchFamily="34" charset="0"/>
            <a:buChar char="•"/>
          </a:pPr>
          <a:r>
            <a:rPr lang="pl-PL" b="0" dirty="0">
              <a:solidFill>
                <a:srgbClr val="002060"/>
              </a:solidFill>
            </a:rPr>
            <a:t>- </a:t>
          </a:r>
          <a:r>
            <a:rPr lang="en-US" b="0" dirty="0" err="1">
              <a:solidFill>
                <a:srgbClr val="002060"/>
              </a:solidFill>
            </a:rPr>
            <a:t>Szybkość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reakcji</a:t>
          </a:r>
          <a:r>
            <a:rPr lang="en-US" b="0" dirty="0">
              <a:solidFill>
                <a:srgbClr val="002060"/>
              </a:solidFill>
            </a:rPr>
            <a:t> (</a:t>
          </a:r>
          <a:r>
            <a:rPr lang="en-US" b="0" dirty="0" err="1">
              <a:solidFill>
                <a:srgbClr val="002060"/>
              </a:solidFill>
            </a:rPr>
            <a:t>czas</a:t>
          </a:r>
          <a:r>
            <a:rPr lang="en-US" b="0" dirty="0">
              <a:solidFill>
                <a:srgbClr val="002060"/>
              </a:solidFill>
            </a:rPr>
            <a:t>, </a:t>
          </a:r>
          <a:r>
            <a:rPr lang="en-US" b="0" dirty="0" err="1">
              <a:solidFill>
                <a:srgbClr val="002060"/>
              </a:solidFill>
            </a:rPr>
            <a:t>decyzyjność</a:t>
          </a:r>
          <a:r>
            <a:rPr lang="en-US" b="0" dirty="0">
              <a:solidFill>
                <a:srgbClr val="002060"/>
              </a:solidFill>
            </a:rPr>
            <a:t>)</a:t>
          </a:r>
          <a:endParaRPr lang="en-US" b="0" dirty="0"/>
        </a:p>
      </dgm:t>
    </dgm:pt>
    <dgm:pt modelId="{02106B4B-C046-4EBE-9E65-D90D68E549EF}" type="parTrans" cxnId="{83710DEB-2870-4455-9CE2-19528998C287}">
      <dgm:prSet/>
      <dgm:spPr/>
      <dgm:t>
        <a:bodyPr/>
        <a:lstStyle/>
        <a:p>
          <a:endParaRPr lang="en-US"/>
        </a:p>
      </dgm:t>
    </dgm:pt>
    <dgm:pt modelId="{4583EFD3-2BA8-46EB-8A25-B180B93086AA}" type="sibTrans" cxnId="{83710DEB-2870-4455-9CE2-19528998C287}">
      <dgm:prSet/>
      <dgm:spPr/>
      <dgm:t>
        <a:bodyPr/>
        <a:lstStyle/>
        <a:p>
          <a:endParaRPr lang="en-US"/>
        </a:p>
      </dgm:t>
    </dgm:pt>
    <dgm:pt modelId="{736F222E-51DD-4454-9ADD-B268AE171E4F}">
      <dgm:prSet phldrT="[Tekst]"/>
      <dgm:spPr/>
      <dgm:t>
        <a:bodyPr/>
        <a:lstStyle/>
        <a:p>
          <a:pPr marL="0">
            <a:buFont typeface="Arial" panose="020B0604020202020204" pitchFamily="34" charset="0"/>
            <a:buChar char="•"/>
          </a:pPr>
          <a:endParaRPr lang="pl-PL" b="1" dirty="0">
            <a:solidFill>
              <a:srgbClr val="002060"/>
            </a:solidFill>
          </a:endParaRPr>
        </a:p>
        <a:p>
          <a:pPr marL="173038" indent="-80963">
            <a:buFont typeface="Arial" panose="020B0604020202020204" pitchFamily="34" charset="0"/>
            <a:buChar char="•"/>
          </a:pPr>
          <a:r>
            <a:rPr lang="pl-PL" b="0" dirty="0">
              <a:solidFill>
                <a:srgbClr val="002060"/>
              </a:solidFill>
            </a:rPr>
            <a:t>- </a:t>
          </a:r>
          <a:r>
            <a:rPr lang="en-US" b="0" dirty="0" err="1">
              <a:solidFill>
                <a:srgbClr val="002060"/>
              </a:solidFill>
            </a:rPr>
            <a:t>Brak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lub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niewystarczaj</a:t>
          </a:r>
          <a:r>
            <a:rPr lang="pl-PL" b="0" dirty="0">
              <a:solidFill>
                <a:srgbClr val="002060"/>
              </a:solidFill>
            </a:rPr>
            <a:t>ą</a:t>
          </a:r>
          <a:r>
            <a:rPr lang="en-US" b="0" dirty="0">
              <a:solidFill>
                <a:srgbClr val="002060"/>
              </a:solidFill>
            </a:rPr>
            <a:t>ca </a:t>
          </a:r>
          <a:r>
            <a:rPr lang="en-US" b="0" dirty="0" err="1">
              <a:solidFill>
                <a:srgbClr val="002060"/>
              </a:solidFill>
            </a:rPr>
            <a:t>analiza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projektu</a:t>
          </a:r>
          <a:r>
            <a:rPr lang="en-US" b="0" dirty="0">
              <a:solidFill>
                <a:srgbClr val="002060"/>
              </a:solidFill>
            </a:rPr>
            <a:t> i </a:t>
          </a:r>
          <a:r>
            <a:rPr lang="en-US" b="0" dirty="0" err="1">
              <a:solidFill>
                <a:srgbClr val="002060"/>
              </a:solidFill>
            </a:rPr>
            <a:t>jego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ryzyka</a:t>
          </a:r>
          <a:r>
            <a:rPr lang="en-US" b="0" dirty="0">
              <a:solidFill>
                <a:srgbClr val="002060"/>
              </a:solidFill>
            </a:rPr>
            <a:t> (</a:t>
          </a:r>
          <a:r>
            <a:rPr lang="en-US" b="0" dirty="0" err="1">
              <a:solidFill>
                <a:srgbClr val="002060"/>
              </a:solidFill>
            </a:rPr>
            <a:t>często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mówi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się</a:t>
          </a:r>
          <a:r>
            <a:rPr lang="en-US" b="0" dirty="0">
              <a:solidFill>
                <a:srgbClr val="002060"/>
              </a:solidFill>
            </a:rPr>
            <a:t> o </a:t>
          </a:r>
          <a:r>
            <a:rPr lang="en-US" b="0" dirty="0" err="1">
              <a:solidFill>
                <a:srgbClr val="002060"/>
              </a:solidFill>
            </a:rPr>
            <a:t>opóźnieniach</a:t>
          </a:r>
          <a:r>
            <a:rPr lang="en-US" b="0" dirty="0">
              <a:solidFill>
                <a:srgbClr val="002060"/>
              </a:solidFill>
            </a:rPr>
            <a:t> i </a:t>
          </a:r>
          <a:r>
            <a:rPr lang="en-US" b="0" dirty="0" err="1">
              <a:solidFill>
                <a:srgbClr val="002060"/>
              </a:solidFill>
            </a:rPr>
            <a:t>przekroczeniach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budżetu</a:t>
          </a:r>
          <a:r>
            <a:rPr lang="en-US" b="0" dirty="0">
              <a:solidFill>
                <a:srgbClr val="002060"/>
              </a:solidFill>
            </a:rPr>
            <a:t>)</a:t>
          </a:r>
        </a:p>
        <a:p>
          <a:pPr marL="173038" indent="-80963">
            <a:buFont typeface="Arial" panose="020B0604020202020204" pitchFamily="34" charset="0"/>
            <a:buChar char="•"/>
          </a:pPr>
          <a:r>
            <a:rPr lang="pl-PL" b="0" dirty="0">
              <a:solidFill>
                <a:srgbClr val="002060"/>
              </a:solidFill>
            </a:rPr>
            <a:t>- </a:t>
          </a:r>
          <a:r>
            <a:rPr lang="en-US" b="0" dirty="0" err="1">
              <a:solidFill>
                <a:srgbClr val="002060"/>
              </a:solidFill>
            </a:rPr>
            <a:t>Niedostateczne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zasoby</a:t>
          </a:r>
          <a:r>
            <a:rPr lang="en-US" b="0" dirty="0">
              <a:solidFill>
                <a:srgbClr val="002060"/>
              </a:solidFill>
            </a:rPr>
            <a:t> (</a:t>
          </a:r>
          <a:r>
            <a:rPr lang="en-US" b="0" dirty="0" err="1">
              <a:solidFill>
                <a:srgbClr val="002060"/>
              </a:solidFill>
            </a:rPr>
            <a:t>wszelkie</a:t>
          </a:r>
          <a:r>
            <a:rPr lang="en-US" b="0" dirty="0">
              <a:solidFill>
                <a:srgbClr val="002060"/>
              </a:solidFill>
            </a:rPr>
            <a:t>)</a:t>
          </a:r>
        </a:p>
        <a:p>
          <a:pPr marL="173038" indent="-80963">
            <a:buFont typeface="Arial" panose="020B0604020202020204" pitchFamily="34" charset="0"/>
            <a:buChar char="•"/>
          </a:pPr>
          <a:r>
            <a:rPr lang="pl-PL" b="0" dirty="0">
              <a:solidFill>
                <a:srgbClr val="002060"/>
              </a:solidFill>
            </a:rPr>
            <a:t>- </a:t>
          </a:r>
          <a:r>
            <a:rPr lang="en-US" b="0" dirty="0" err="1">
              <a:solidFill>
                <a:srgbClr val="002060"/>
              </a:solidFill>
            </a:rPr>
            <a:t>Problemy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komunikacyjne</a:t>
          </a:r>
          <a:r>
            <a:rPr lang="en-US" b="0" dirty="0">
              <a:solidFill>
                <a:srgbClr val="002060"/>
              </a:solidFill>
            </a:rPr>
            <a:t> (</a:t>
          </a:r>
          <a:r>
            <a:rPr lang="en-US" b="0" dirty="0" err="1">
              <a:solidFill>
                <a:srgbClr val="002060"/>
              </a:solidFill>
            </a:rPr>
            <a:t>wewnętrze</a:t>
          </a:r>
          <a:r>
            <a:rPr lang="en-US" b="0" dirty="0">
              <a:solidFill>
                <a:srgbClr val="002060"/>
              </a:solidFill>
            </a:rPr>
            <a:t> i </a:t>
          </a:r>
          <a:r>
            <a:rPr lang="en-US" b="0" dirty="0" err="1">
              <a:solidFill>
                <a:srgbClr val="002060"/>
              </a:solidFill>
            </a:rPr>
            <a:t>zewnętrze</a:t>
          </a:r>
          <a:r>
            <a:rPr lang="en-US" b="0" dirty="0">
              <a:solidFill>
                <a:srgbClr val="002060"/>
              </a:solidFill>
            </a:rPr>
            <a:t>)</a:t>
          </a:r>
        </a:p>
        <a:p>
          <a:pPr marL="173038" indent="-80963">
            <a:buFont typeface="Arial" panose="020B0604020202020204" pitchFamily="34" charset="0"/>
            <a:buChar char="•"/>
          </a:pPr>
          <a:r>
            <a:rPr lang="pl-PL" b="0" dirty="0">
              <a:solidFill>
                <a:srgbClr val="002060"/>
              </a:solidFill>
            </a:rPr>
            <a:t>- </a:t>
          </a:r>
          <a:r>
            <a:rPr lang="en-US" b="0" dirty="0" err="1">
              <a:solidFill>
                <a:srgbClr val="002060"/>
              </a:solidFill>
            </a:rPr>
            <a:t>Niechęć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pracowników</a:t>
          </a:r>
          <a:r>
            <a:rPr lang="en-US" b="0" dirty="0">
              <a:solidFill>
                <a:srgbClr val="002060"/>
              </a:solidFill>
            </a:rPr>
            <a:t>/</a:t>
          </a:r>
          <a:r>
            <a:rPr lang="en-US" b="0" dirty="0" err="1">
              <a:solidFill>
                <a:srgbClr val="002060"/>
              </a:solidFill>
            </a:rPr>
            <a:t>opór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wobec</a:t>
          </a:r>
          <a:r>
            <a:rPr lang="en-US" b="0" dirty="0">
              <a:solidFill>
                <a:srgbClr val="002060"/>
              </a:solidFill>
            </a:rPr>
            <a:t> </a:t>
          </a:r>
          <a:r>
            <a:rPr lang="en-US" b="0" dirty="0" err="1">
              <a:solidFill>
                <a:srgbClr val="002060"/>
              </a:solidFill>
            </a:rPr>
            <a:t>zmian</a:t>
          </a:r>
          <a:endParaRPr lang="en-US" b="0" dirty="0"/>
        </a:p>
      </dgm:t>
    </dgm:pt>
    <dgm:pt modelId="{7D1DA03A-7E6A-42E4-9CFB-3971769687DB}" type="parTrans" cxnId="{7D2D23C6-CED1-4ACC-9397-00E841388F08}">
      <dgm:prSet/>
      <dgm:spPr/>
      <dgm:t>
        <a:bodyPr/>
        <a:lstStyle/>
        <a:p>
          <a:endParaRPr lang="en-US"/>
        </a:p>
      </dgm:t>
    </dgm:pt>
    <dgm:pt modelId="{FB6C94DA-87BF-40CA-B699-646DEC4F35DF}" type="sibTrans" cxnId="{7D2D23C6-CED1-4ACC-9397-00E841388F08}">
      <dgm:prSet/>
      <dgm:spPr/>
      <dgm:t>
        <a:bodyPr/>
        <a:lstStyle/>
        <a:p>
          <a:endParaRPr lang="en-US"/>
        </a:p>
      </dgm:t>
    </dgm:pt>
    <dgm:pt modelId="{3634411F-5A4B-4A5D-8733-9D09BA083F6C}" type="pres">
      <dgm:prSet presAssocID="{8CB4DC0F-227F-48A5-AA17-ECCC4D85AA3A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331A342E-F1EB-49AD-A5B5-45E46A706B36}" type="pres">
      <dgm:prSet presAssocID="{8CB4DC0F-227F-48A5-AA17-ECCC4D85AA3A}" presName="Background" presStyleLbl="bgImgPlace1" presStyleIdx="0" presStyleCnt="1"/>
      <dgm:spPr>
        <a:solidFill>
          <a:schemeClr val="tx2">
            <a:lumMod val="10000"/>
            <a:lumOff val="90000"/>
          </a:schemeClr>
        </a:solidFill>
      </dgm:spPr>
    </dgm:pt>
    <dgm:pt modelId="{029AFC4B-6283-4B35-85A8-538A3537948D}" type="pres">
      <dgm:prSet presAssocID="{8CB4DC0F-227F-48A5-AA17-ECCC4D85AA3A}" presName="ParentText1" presStyleLbl="revTx" presStyleIdx="0" presStyleCnt="2" custLinFactNeighborX="1762" custLinFactNeighborY="-3703">
        <dgm:presLayoutVars>
          <dgm:chMax val="0"/>
          <dgm:chPref val="0"/>
          <dgm:bulletEnabled val="1"/>
        </dgm:presLayoutVars>
      </dgm:prSet>
      <dgm:spPr/>
    </dgm:pt>
    <dgm:pt modelId="{DEB74FBD-020A-4E01-9BD5-2812DC3B0888}" type="pres">
      <dgm:prSet presAssocID="{8CB4DC0F-227F-48A5-AA17-ECCC4D85AA3A}" presName="ParentText2" presStyleLbl="revTx" presStyleIdx="1" presStyleCnt="2" custLinFactNeighborY="-5554">
        <dgm:presLayoutVars>
          <dgm:chMax val="0"/>
          <dgm:chPref val="0"/>
          <dgm:bulletEnabled val="1"/>
        </dgm:presLayoutVars>
      </dgm:prSet>
      <dgm:spPr/>
    </dgm:pt>
    <dgm:pt modelId="{935A01EA-0979-4FAF-A5B4-9C0DE949B12C}" type="pres">
      <dgm:prSet presAssocID="{8CB4DC0F-227F-48A5-AA17-ECCC4D85AA3A}" presName="Plus" presStyleLbl="alignNode1" presStyleIdx="0" presStyleCnt="2"/>
      <dgm:spPr/>
    </dgm:pt>
    <dgm:pt modelId="{716115B5-899F-4553-A91D-C437CA4FDDE3}" type="pres">
      <dgm:prSet presAssocID="{8CB4DC0F-227F-48A5-AA17-ECCC4D85AA3A}" presName="Minus" presStyleLbl="alignNode1" presStyleIdx="1" presStyleCnt="2"/>
      <dgm:spPr/>
    </dgm:pt>
    <dgm:pt modelId="{7BC34773-6025-4034-A9CF-04F49AB47FDF}" type="pres">
      <dgm:prSet presAssocID="{8CB4DC0F-227F-48A5-AA17-ECCC4D85AA3A}" presName="Divider" presStyleLbl="parChTrans1D1" presStyleIdx="0" presStyleCnt="1"/>
      <dgm:spPr/>
    </dgm:pt>
  </dgm:ptLst>
  <dgm:cxnLst>
    <dgm:cxn modelId="{7D2D23C6-CED1-4ACC-9397-00E841388F08}" srcId="{8CB4DC0F-227F-48A5-AA17-ECCC4D85AA3A}" destId="{736F222E-51DD-4454-9ADD-B268AE171E4F}" srcOrd="1" destOrd="0" parTransId="{7D1DA03A-7E6A-42E4-9CFB-3971769687DB}" sibTransId="{FB6C94DA-87BF-40CA-B699-646DEC4F35DF}"/>
    <dgm:cxn modelId="{A00CB7D3-65DB-4FC4-98C5-CA8D98E708DA}" type="presOf" srcId="{5B5A2A5D-F6DE-4E28-8FB8-0F38D2FB1817}" destId="{029AFC4B-6283-4B35-85A8-538A3537948D}" srcOrd="0" destOrd="0" presId="urn:microsoft.com/office/officeart/2009/3/layout/PlusandMinus"/>
    <dgm:cxn modelId="{F05CBFDB-C4D0-48C5-ABA6-06FB2BB95A7E}" type="presOf" srcId="{8CB4DC0F-227F-48A5-AA17-ECCC4D85AA3A}" destId="{3634411F-5A4B-4A5D-8733-9D09BA083F6C}" srcOrd="0" destOrd="0" presId="urn:microsoft.com/office/officeart/2009/3/layout/PlusandMinus"/>
    <dgm:cxn modelId="{83710DEB-2870-4455-9CE2-19528998C287}" srcId="{8CB4DC0F-227F-48A5-AA17-ECCC4D85AA3A}" destId="{5B5A2A5D-F6DE-4E28-8FB8-0F38D2FB1817}" srcOrd="0" destOrd="0" parTransId="{02106B4B-C046-4EBE-9E65-D90D68E549EF}" sibTransId="{4583EFD3-2BA8-46EB-8A25-B180B93086AA}"/>
    <dgm:cxn modelId="{B7E437F1-041E-42DA-B534-D346CC27A660}" type="presOf" srcId="{736F222E-51DD-4454-9ADD-B268AE171E4F}" destId="{DEB74FBD-020A-4E01-9BD5-2812DC3B0888}" srcOrd="0" destOrd="0" presId="urn:microsoft.com/office/officeart/2009/3/layout/PlusandMinus"/>
    <dgm:cxn modelId="{DEFD8E9F-2CC1-4B0B-A3D8-EC43C5B00058}" type="presParOf" srcId="{3634411F-5A4B-4A5D-8733-9D09BA083F6C}" destId="{331A342E-F1EB-49AD-A5B5-45E46A706B36}" srcOrd="0" destOrd="0" presId="urn:microsoft.com/office/officeart/2009/3/layout/PlusandMinus"/>
    <dgm:cxn modelId="{869D88C5-BCF6-40FC-83F6-CA7809463C12}" type="presParOf" srcId="{3634411F-5A4B-4A5D-8733-9D09BA083F6C}" destId="{029AFC4B-6283-4B35-85A8-538A3537948D}" srcOrd="1" destOrd="0" presId="urn:microsoft.com/office/officeart/2009/3/layout/PlusandMinus"/>
    <dgm:cxn modelId="{A53A604D-7EAC-4294-A767-BE497D3B951D}" type="presParOf" srcId="{3634411F-5A4B-4A5D-8733-9D09BA083F6C}" destId="{DEB74FBD-020A-4E01-9BD5-2812DC3B0888}" srcOrd="2" destOrd="0" presId="urn:microsoft.com/office/officeart/2009/3/layout/PlusandMinus"/>
    <dgm:cxn modelId="{6AC15E64-8D22-45F1-86B6-DB3116FEA6BB}" type="presParOf" srcId="{3634411F-5A4B-4A5D-8733-9D09BA083F6C}" destId="{935A01EA-0979-4FAF-A5B4-9C0DE949B12C}" srcOrd="3" destOrd="0" presId="urn:microsoft.com/office/officeart/2009/3/layout/PlusandMinus"/>
    <dgm:cxn modelId="{D8B255BF-9960-45CC-AE01-41F099BEAAB6}" type="presParOf" srcId="{3634411F-5A4B-4A5D-8733-9D09BA083F6C}" destId="{716115B5-899F-4553-A91D-C437CA4FDDE3}" srcOrd="4" destOrd="0" presId="urn:microsoft.com/office/officeart/2009/3/layout/PlusandMinus"/>
    <dgm:cxn modelId="{3D09FD6D-274C-42B0-9F54-61E8E5F66324}" type="presParOf" srcId="{3634411F-5A4B-4A5D-8733-9D09BA083F6C}" destId="{7BC34773-6025-4034-A9CF-04F49AB47FDF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7C53D-2681-49F4-B781-380071A1A87F}">
      <dsp:nvSpPr>
        <dsp:cNvPr id="0" name=""/>
        <dsp:cNvSpPr/>
      </dsp:nvSpPr>
      <dsp:spPr>
        <a:xfrm>
          <a:off x="774670" y="2109694"/>
          <a:ext cx="1952334" cy="1963014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12700" bIns="6350" numCol="1" spcCol="1270" anchor="ctr" anchorCtr="0">
          <a:noAutofit/>
        </a:bodyPr>
        <a:lstStyle/>
        <a:p>
          <a:pPr marL="177800" lvl="1" indent="-17780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000" kern="1200" dirty="0"/>
            <a:t>Członkowie </a:t>
          </a:r>
          <a:r>
            <a:rPr lang="pl-PL" sz="1000" kern="1200" dirty="0" err="1"/>
            <a:t>KNOiZ</a:t>
          </a:r>
          <a:endParaRPr lang="en-US" sz="1000" kern="1200" dirty="0"/>
        </a:p>
        <a:p>
          <a:pPr marL="177800" lvl="1" indent="-17780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000" kern="1200" dirty="0"/>
            <a:t> Zebranie i ocena stosowanych praktyk </a:t>
          </a:r>
          <a:endParaRPr lang="en-US" sz="1000" kern="1200" dirty="0"/>
        </a:p>
      </dsp:txBody>
      <dsp:txXfrm>
        <a:off x="1262753" y="2404146"/>
        <a:ext cx="951763" cy="1374110"/>
      </dsp:txXfrm>
    </dsp:sp>
    <dsp:sp modelId="{FDE213BF-9A00-4FAB-BEEC-9AD3FA9173B1}">
      <dsp:nvSpPr>
        <dsp:cNvPr id="0" name=""/>
        <dsp:cNvSpPr/>
      </dsp:nvSpPr>
      <dsp:spPr>
        <a:xfrm>
          <a:off x="4253" y="2529779"/>
          <a:ext cx="1122844" cy="11228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Dyskusja  nauka-nauka</a:t>
          </a:r>
          <a:endParaRPr lang="en-US" sz="1400" b="1" kern="1200" dirty="0"/>
        </a:p>
      </dsp:txBody>
      <dsp:txXfrm>
        <a:off x="168690" y="2694216"/>
        <a:ext cx="793970" cy="793970"/>
      </dsp:txXfrm>
    </dsp:sp>
    <dsp:sp modelId="{01DB97F8-CFD1-4BCA-B8C9-A60048270D13}">
      <dsp:nvSpPr>
        <dsp:cNvPr id="0" name=""/>
        <dsp:cNvSpPr/>
      </dsp:nvSpPr>
      <dsp:spPr>
        <a:xfrm>
          <a:off x="3117765" y="2094225"/>
          <a:ext cx="2245688" cy="1963014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12700" bIns="6350" numCol="1" spcCol="1270" anchor="ctr" anchorCtr="0">
          <a:noAutofit/>
        </a:bodyPr>
        <a:lstStyle/>
        <a:p>
          <a:pPr marL="177800" lvl="1" indent="-17780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000" kern="1200" dirty="0"/>
            <a:t>Praktycy biznesu</a:t>
          </a:r>
          <a:endParaRPr lang="en-US" sz="1000" kern="1200" dirty="0"/>
        </a:p>
        <a:p>
          <a:pPr marL="177800" lvl="1" indent="-17780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000" kern="1200" dirty="0"/>
            <a:t> Ocena inicjatyw i kierunki modyfikacji </a:t>
          </a:r>
          <a:endParaRPr lang="en-US" sz="1000" kern="1200" dirty="0"/>
        </a:p>
      </dsp:txBody>
      <dsp:txXfrm>
        <a:off x="3679187" y="2388677"/>
        <a:ext cx="1094773" cy="1374110"/>
      </dsp:txXfrm>
    </dsp:sp>
    <dsp:sp modelId="{0C5778E8-F439-4B11-B2D1-D17298D94A27}">
      <dsp:nvSpPr>
        <dsp:cNvPr id="0" name=""/>
        <dsp:cNvSpPr/>
      </dsp:nvSpPr>
      <dsp:spPr>
        <a:xfrm>
          <a:off x="2587042" y="2511364"/>
          <a:ext cx="1122844" cy="11228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Debata nauka- biznes</a:t>
          </a:r>
          <a:endParaRPr lang="en-US" sz="1400" b="1" kern="1200" dirty="0"/>
        </a:p>
      </dsp:txBody>
      <dsp:txXfrm>
        <a:off x="2751479" y="2675801"/>
        <a:ext cx="793970" cy="793970"/>
      </dsp:txXfrm>
    </dsp:sp>
    <dsp:sp modelId="{8C34D242-F8DC-4B15-A0E0-E17C3C0A697F}">
      <dsp:nvSpPr>
        <dsp:cNvPr id="0" name=""/>
        <dsp:cNvSpPr/>
      </dsp:nvSpPr>
      <dsp:spPr>
        <a:xfrm>
          <a:off x="5544322" y="2094225"/>
          <a:ext cx="2245688" cy="1963014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12700" bIns="6350" numCol="1" spcCol="1270" anchor="ctr" anchorCtr="0">
          <a:noAutofit/>
        </a:bodyPr>
        <a:lstStyle/>
        <a:p>
          <a:pPr marL="177800" lvl="1" indent="-17780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000" b="0" i="0" kern="1200" dirty="0">
              <a:effectLst/>
            </a:rPr>
            <a:t>Przedstawiciele organizacji społecznych </a:t>
          </a:r>
          <a:br>
            <a:rPr lang="pl-PL" sz="1000" b="0" i="0" kern="1200" dirty="0">
              <a:effectLst/>
            </a:rPr>
          </a:br>
          <a:r>
            <a:rPr lang="pl-PL" sz="1000" b="0" i="0" kern="1200" dirty="0">
              <a:effectLst/>
            </a:rPr>
            <a:t>i </a:t>
          </a:r>
          <a:r>
            <a:rPr lang="en-GB" sz="1000" b="0" i="0" kern="1200" dirty="0" err="1">
              <a:effectLst/>
            </a:rPr>
            <a:t>administracj</a:t>
          </a:r>
          <a:r>
            <a:rPr lang="pl-PL" sz="1000" b="0" i="0" kern="1200" dirty="0">
              <a:effectLst/>
            </a:rPr>
            <a:t>i </a:t>
          </a:r>
          <a:r>
            <a:rPr lang="en-GB" sz="1000" b="0" i="0" kern="1200" dirty="0">
              <a:effectLst/>
            </a:rPr>
            <a:t> </a:t>
          </a:r>
          <a:r>
            <a:rPr lang="en-GB" sz="1000" i="0" kern="1200" dirty="0" err="1">
              <a:effectLst/>
            </a:rPr>
            <a:t>publicznej</a:t>
          </a:r>
          <a:endParaRPr lang="en-US" sz="1000" kern="1200" dirty="0"/>
        </a:p>
        <a:p>
          <a:pPr marL="177800" lvl="1" indent="-17780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000" kern="1200" dirty="0"/>
            <a:t> Ocena inicjatyw </a:t>
          </a:r>
          <a:br>
            <a:rPr lang="pl-PL" sz="1000" kern="1200" dirty="0"/>
          </a:br>
          <a:r>
            <a:rPr lang="pl-PL" sz="1000" kern="1200" dirty="0"/>
            <a:t>i kierunki modyfikacji </a:t>
          </a:r>
          <a:endParaRPr lang="en-US" sz="1000" kern="1200" dirty="0"/>
        </a:p>
      </dsp:txBody>
      <dsp:txXfrm>
        <a:off x="6105744" y="2388677"/>
        <a:ext cx="1094773" cy="1374110"/>
      </dsp:txXfrm>
    </dsp:sp>
    <dsp:sp modelId="{20539FAA-FD53-4B50-9D52-184A88351B4A}">
      <dsp:nvSpPr>
        <dsp:cNvPr id="0" name=""/>
        <dsp:cNvSpPr/>
      </dsp:nvSpPr>
      <dsp:spPr>
        <a:xfrm>
          <a:off x="4984000" y="2511364"/>
          <a:ext cx="1122844" cy="11228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Debata nauka-społeczeństwo</a:t>
          </a:r>
          <a:endParaRPr lang="en-US" sz="1400" b="1" kern="1200" dirty="0"/>
        </a:p>
      </dsp:txBody>
      <dsp:txXfrm>
        <a:off x="5148437" y="2675801"/>
        <a:ext cx="793970" cy="7939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1A342E-F1EB-49AD-A5B5-45E46A706B36}">
      <dsp:nvSpPr>
        <dsp:cNvPr id="0" name=""/>
        <dsp:cNvSpPr/>
      </dsp:nvSpPr>
      <dsp:spPr>
        <a:xfrm>
          <a:off x="785490" y="919005"/>
          <a:ext cx="7593072" cy="3924053"/>
        </a:xfrm>
        <a:prstGeom prst="rect">
          <a:avLst/>
        </a:prstGeom>
        <a:solidFill>
          <a:schemeClr val="tx2">
            <a:lumMod val="10000"/>
            <a:lumOff val="9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AFC4B-6283-4B35-85A8-538A3537948D}">
      <dsp:nvSpPr>
        <dsp:cNvPr id="0" name=""/>
        <dsp:cNvSpPr/>
      </dsp:nvSpPr>
      <dsp:spPr>
        <a:xfrm>
          <a:off x="1074537" y="1253619"/>
          <a:ext cx="3525978" cy="3356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pl-PL" sz="1800" b="1" kern="1200" dirty="0">
            <a:solidFill>
              <a:srgbClr val="002060"/>
            </a:solidFill>
          </a:endParaRPr>
        </a:p>
        <a:p>
          <a:pPr marL="92075" lvl="0" indent="-92075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pl-PL" sz="1800" b="0" kern="1200" dirty="0">
              <a:solidFill>
                <a:srgbClr val="002060"/>
              </a:solidFill>
            </a:rPr>
            <a:t>- </a:t>
          </a:r>
          <a:r>
            <a:rPr lang="en-US" sz="1800" b="0" kern="1200" dirty="0" err="1">
              <a:solidFill>
                <a:srgbClr val="002060"/>
              </a:solidFill>
            </a:rPr>
            <a:t>Skuteczność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realizacji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procesów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operacyjnych</a:t>
          </a:r>
          <a:r>
            <a:rPr lang="en-US" sz="1800" b="0" kern="1200" dirty="0">
              <a:solidFill>
                <a:srgbClr val="002060"/>
              </a:solidFill>
            </a:rPr>
            <a:t> </a:t>
          </a:r>
        </a:p>
        <a:p>
          <a:pPr marL="92075" lvl="0" indent="-92075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pl-PL" sz="1800" b="0" kern="1200" dirty="0">
              <a:solidFill>
                <a:srgbClr val="002060"/>
              </a:solidFill>
            </a:rPr>
            <a:t>- </a:t>
          </a:r>
          <a:r>
            <a:rPr lang="en-US" sz="1800" b="0" kern="1200" dirty="0" err="1">
              <a:solidFill>
                <a:srgbClr val="002060"/>
              </a:solidFill>
            </a:rPr>
            <a:t>Zaangażowanie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pracowników</a:t>
          </a:r>
          <a:endParaRPr lang="en-US" sz="1800" b="0" kern="1200" dirty="0">
            <a:solidFill>
              <a:srgbClr val="002060"/>
            </a:solidFill>
          </a:endParaRPr>
        </a:p>
        <a:p>
          <a:pPr marL="92075" lvl="0" indent="-92075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pl-PL" sz="1800" b="0" kern="1200" dirty="0">
              <a:solidFill>
                <a:srgbClr val="002060"/>
              </a:solidFill>
            </a:rPr>
            <a:t>- </a:t>
          </a:r>
          <a:r>
            <a:rPr lang="en-US" sz="1800" b="0" kern="1200" dirty="0" err="1">
              <a:solidFill>
                <a:srgbClr val="002060"/>
              </a:solidFill>
            </a:rPr>
            <a:t>Dostępność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zasobów</a:t>
          </a:r>
          <a:r>
            <a:rPr lang="en-US" sz="1800" b="0" kern="1200" dirty="0">
              <a:solidFill>
                <a:srgbClr val="002060"/>
              </a:solidFill>
            </a:rPr>
            <a:t> (</a:t>
          </a:r>
          <a:r>
            <a:rPr lang="en-US" sz="1800" b="0" kern="1200" dirty="0" err="1">
              <a:solidFill>
                <a:srgbClr val="002060"/>
              </a:solidFill>
            </a:rPr>
            <a:t>finansowe</a:t>
          </a:r>
          <a:r>
            <a:rPr lang="en-US" sz="1800" b="0" kern="1200" dirty="0">
              <a:solidFill>
                <a:srgbClr val="002060"/>
              </a:solidFill>
            </a:rPr>
            <a:t>, </a:t>
          </a:r>
          <a:r>
            <a:rPr lang="en-US" sz="1800" b="0" kern="1200" dirty="0" err="1">
              <a:solidFill>
                <a:srgbClr val="002060"/>
              </a:solidFill>
            </a:rPr>
            <a:t>czasowe</a:t>
          </a:r>
          <a:r>
            <a:rPr lang="en-US" sz="1800" b="0" kern="1200" dirty="0">
              <a:solidFill>
                <a:srgbClr val="002060"/>
              </a:solidFill>
            </a:rPr>
            <a:t>, </a:t>
          </a:r>
          <a:r>
            <a:rPr lang="en-US" sz="1800" b="0" kern="1200" dirty="0" err="1">
              <a:solidFill>
                <a:srgbClr val="002060"/>
              </a:solidFill>
            </a:rPr>
            <a:t>materialne</a:t>
          </a:r>
          <a:r>
            <a:rPr lang="en-US" sz="1800" b="0" kern="1200" dirty="0">
              <a:solidFill>
                <a:srgbClr val="002060"/>
              </a:solidFill>
            </a:rPr>
            <a:t>, </a:t>
          </a:r>
          <a:r>
            <a:rPr lang="en-US" sz="1800" b="0" kern="1200" dirty="0" err="1">
              <a:solidFill>
                <a:srgbClr val="002060"/>
              </a:solidFill>
            </a:rPr>
            <a:t>itd</a:t>
          </a:r>
          <a:r>
            <a:rPr lang="en-US" sz="1800" b="0" kern="1200" dirty="0">
              <a:solidFill>
                <a:srgbClr val="002060"/>
              </a:solidFill>
            </a:rPr>
            <a:t>.)</a:t>
          </a:r>
        </a:p>
        <a:p>
          <a:pPr marL="92075" lvl="0" indent="-92075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pl-PL" sz="1800" b="0" kern="1200" dirty="0">
              <a:solidFill>
                <a:srgbClr val="002060"/>
              </a:solidFill>
            </a:rPr>
            <a:t>- </a:t>
          </a:r>
          <a:r>
            <a:rPr lang="en-US" sz="1800" b="0" kern="1200" dirty="0" err="1">
              <a:solidFill>
                <a:srgbClr val="002060"/>
              </a:solidFill>
            </a:rPr>
            <a:t>Szybkość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reakcji</a:t>
          </a:r>
          <a:r>
            <a:rPr lang="en-US" sz="1800" b="0" kern="1200" dirty="0">
              <a:solidFill>
                <a:srgbClr val="002060"/>
              </a:solidFill>
            </a:rPr>
            <a:t> (</a:t>
          </a:r>
          <a:r>
            <a:rPr lang="en-US" sz="1800" b="0" kern="1200" dirty="0" err="1">
              <a:solidFill>
                <a:srgbClr val="002060"/>
              </a:solidFill>
            </a:rPr>
            <a:t>czas</a:t>
          </a:r>
          <a:r>
            <a:rPr lang="en-US" sz="1800" b="0" kern="1200" dirty="0">
              <a:solidFill>
                <a:srgbClr val="002060"/>
              </a:solidFill>
            </a:rPr>
            <a:t>, </a:t>
          </a:r>
          <a:r>
            <a:rPr lang="en-US" sz="1800" b="0" kern="1200" dirty="0" err="1">
              <a:solidFill>
                <a:srgbClr val="002060"/>
              </a:solidFill>
            </a:rPr>
            <a:t>decyzyjność</a:t>
          </a:r>
          <a:r>
            <a:rPr lang="en-US" sz="1800" b="0" kern="1200" dirty="0">
              <a:solidFill>
                <a:srgbClr val="002060"/>
              </a:solidFill>
            </a:rPr>
            <a:t>)</a:t>
          </a:r>
          <a:endParaRPr lang="en-US" sz="1800" b="0" kern="1200" dirty="0"/>
        </a:p>
      </dsp:txBody>
      <dsp:txXfrm>
        <a:off x="1074537" y="1253619"/>
        <a:ext cx="3525978" cy="3356980"/>
      </dsp:txXfrm>
    </dsp:sp>
    <dsp:sp modelId="{DEB74FBD-020A-4E01-9BD5-2812DC3B0888}">
      <dsp:nvSpPr>
        <dsp:cNvPr id="0" name=""/>
        <dsp:cNvSpPr/>
      </dsp:nvSpPr>
      <dsp:spPr>
        <a:xfrm>
          <a:off x="4616937" y="1191481"/>
          <a:ext cx="3525978" cy="3356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pl-PL" sz="1800" b="1" kern="1200" dirty="0">
            <a:solidFill>
              <a:srgbClr val="002060"/>
            </a:solidFill>
          </a:endParaRPr>
        </a:p>
        <a:p>
          <a:pPr marL="173038" lvl="0" indent="-80963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pl-PL" sz="1800" b="0" kern="1200" dirty="0">
              <a:solidFill>
                <a:srgbClr val="002060"/>
              </a:solidFill>
            </a:rPr>
            <a:t>- </a:t>
          </a:r>
          <a:r>
            <a:rPr lang="en-US" sz="1800" b="0" kern="1200" dirty="0" err="1">
              <a:solidFill>
                <a:srgbClr val="002060"/>
              </a:solidFill>
            </a:rPr>
            <a:t>Brak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lub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niewystarczaj</a:t>
          </a:r>
          <a:r>
            <a:rPr lang="pl-PL" sz="1800" b="0" kern="1200" dirty="0">
              <a:solidFill>
                <a:srgbClr val="002060"/>
              </a:solidFill>
            </a:rPr>
            <a:t>ą</a:t>
          </a:r>
          <a:r>
            <a:rPr lang="en-US" sz="1800" b="0" kern="1200" dirty="0">
              <a:solidFill>
                <a:srgbClr val="002060"/>
              </a:solidFill>
            </a:rPr>
            <a:t>ca </a:t>
          </a:r>
          <a:r>
            <a:rPr lang="en-US" sz="1800" b="0" kern="1200" dirty="0" err="1">
              <a:solidFill>
                <a:srgbClr val="002060"/>
              </a:solidFill>
            </a:rPr>
            <a:t>analiza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projektu</a:t>
          </a:r>
          <a:r>
            <a:rPr lang="en-US" sz="1800" b="0" kern="1200" dirty="0">
              <a:solidFill>
                <a:srgbClr val="002060"/>
              </a:solidFill>
            </a:rPr>
            <a:t> i </a:t>
          </a:r>
          <a:r>
            <a:rPr lang="en-US" sz="1800" b="0" kern="1200" dirty="0" err="1">
              <a:solidFill>
                <a:srgbClr val="002060"/>
              </a:solidFill>
            </a:rPr>
            <a:t>jego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ryzyka</a:t>
          </a:r>
          <a:r>
            <a:rPr lang="en-US" sz="1800" b="0" kern="1200" dirty="0">
              <a:solidFill>
                <a:srgbClr val="002060"/>
              </a:solidFill>
            </a:rPr>
            <a:t> (</a:t>
          </a:r>
          <a:r>
            <a:rPr lang="en-US" sz="1800" b="0" kern="1200" dirty="0" err="1">
              <a:solidFill>
                <a:srgbClr val="002060"/>
              </a:solidFill>
            </a:rPr>
            <a:t>często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mówi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się</a:t>
          </a:r>
          <a:r>
            <a:rPr lang="en-US" sz="1800" b="0" kern="1200" dirty="0">
              <a:solidFill>
                <a:srgbClr val="002060"/>
              </a:solidFill>
            </a:rPr>
            <a:t> o </a:t>
          </a:r>
          <a:r>
            <a:rPr lang="en-US" sz="1800" b="0" kern="1200" dirty="0" err="1">
              <a:solidFill>
                <a:srgbClr val="002060"/>
              </a:solidFill>
            </a:rPr>
            <a:t>opóźnieniach</a:t>
          </a:r>
          <a:r>
            <a:rPr lang="en-US" sz="1800" b="0" kern="1200" dirty="0">
              <a:solidFill>
                <a:srgbClr val="002060"/>
              </a:solidFill>
            </a:rPr>
            <a:t> i </a:t>
          </a:r>
          <a:r>
            <a:rPr lang="en-US" sz="1800" b="0" kern="1200" dirty="0" err="1">
              <a:solidFill>
                <a:srgbClr val="002060"/>
              </a:solidFill>
            </a:rPr>
            <a:t>przekroczeniach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budżetu</a:t>
          </a:r>
          <a:r>
            <a:rPr lang="en-US" sz="1800" b="0" kern="1200" dirty="0">
              <a:solidFill>
                <a:srgbClr val="002060"/>
              </a:solidFill>
            </a:rPr>
            <a:t>)</a:t>
          </a:r>
        </a:p>
        <a:p>
          <a:pPr marL="173038" lvl="0" indent="-80963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pl-PL" sz="1800" b="0" kern="1200" dirty="0">
              <a:solidFill>
                <a:srgbClr val="002060"/>
              </a:solidFill>
            </a:rPr>
            <a:t>- </a:t>
          </a:r>
          <a:r>
            <a:rPr lang="en-US" sz="1800" b="0" kern="1200" dirty="0" err="1">
              <a:solidFill>
                <a:srgbClr val="002060"/>
              </a:solidFill>
            </a:rPr>
            <a:t>Niedostateczne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zasoby</a:t>
          </a:r>
          <a:r>
            <a:rPr lang="en-US" sz="1800" b="0" kern="1200" dirty="0">
              <a:solidFill>
                <a:srgbClr val="002060"/>
              </a:solidFill>
            </a:rPr>
            <a:t> (</a:t>
          </a:r>
          <a:r>
            <a:rPr lang="en-US" sz="1800" b="0" kern="1200" dirty="0" err="1">
              <a:solidFill>
                <a:srgbClr val="002060"/>
              </a:solidFill>
            </a:rPr>
            <a:t>wszelkie</a:t>
          </a:r>
          <a:r>
            <a:rPr lang="en-US" sz="1800" b="0" kern="1200" dirty="0">
              <a:solidFill>
                <a:srgbClr val="002060"/>
              </a:solidFill>
            </a:rPr>
            <a:t>)</a:t>
          </a:r>
        </a:p>
        <a:p>
          <a:pPr marL="173038" lvl="0" indent="-80963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pl-PL" sz="1800" b="0" kern="1200" dirty="0">
              <a:solidFill>
                <a:srgbClr val="002060"/>
              </a:solidFill>
            </a:rPr>
            <a:t>- </a:t>
          </a:r>
          <a:r>
            <a:rPr lang="en-US" sz="1800" b="0" kern="1200" dirty="0" err="1">
              <a:solidFill>
                <a:srgbClr val="002060"/>
              </a:solidFill>
            </a:rPr>
            <a:t>Problemy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komunikacyjne</a:t>
          </a:r>
          <a:r>
            <a:rPr lang="en-US" sz="1800" b="0" kern="1200" dirty="0">
              <a:solidFill>
                <a:srgbClr val="002060"/>
              </a:solidFill>
            </a:rPr>
            <a:t> (</a:t>
          </a:r>
          <a:r>
            <a:rPr lang="en-US" sz="1800" b="0" kern="1200" dirty="0" err="1">
              <a:solidFill>
                <a:srgbClr val="002060"/>
              </a:solidFill>
            </a:rPr>
            <a:t>wewnętrze</a:t>
          </a:r>
          <a:r>
            <a:rPr lang="en-US" sz="1800" b="0" kern="1200" dirty="0">
              <a:solidFill>
                <a:srgbClr val="002060"/>
              </a:solidFill>
            </a:rPr>
            <a:t> i </a:t>
          </a:r>
          <a:r>
            <a:rPr lang="en-US" sz="1800" b="0" kern="1200" dirty="0" err="1">
              <a:solidFill>
                <a:srgbClr val="002060"/>
              </a:solidFill>
            </a:rPr>
            <a:t>zewnętrze</a:t>
          </a:r>
          <a:r>
            <a:rPr lang="en-US" sz="1800" b="0" kern="1200" dirty="0">
              <a:solidFill>
                <a:srgbClr val="002060"/>
              </a:solidFill>
            </a:rPr>
            <a:t>)</a:t>
          </a:r>
        </a:p>
        <a:p>
          <a:pPr marL="173038" lvl="0" indent="-80963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pl-PL" sz="1800" b="0" kern="1200" dirty="0">
              <a:solidFill>
                <a:srgbClr val="002060"/>
              </a:solidFill>
            </a:rPr>
            <a:t>- </a:t>
          </a:r>
          <a:r>
            <a:rPr lang="en-US" sz="1800" b="0" kern="1200" dirty="0" err="1">
              <a:solidFill>
                <a:srgbClr val="002060"/>
              </a:solidFill>
            </a:rPr>
            <a:t>Niechęć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pracowników</a:t>
          </a:r>
          <a:r>
            <a:rPr lang="en-US" sz="1800" b="0" kern="1200" dirty="0">
              <a:solidFill>
                <a:srgbClr val="002060"/>
              </a:solidFill>
            </a:rPr>
            <a:t>/</a:t>
          </a:r>
          <a:r>
            <a:rPr lang="en-US" sz="1800" b="0" kern="1200" dirty="0" err="1">
              <a:solidFill>
                <a:srgbClr val="002060"/>
              </a:solidFill>
            </a:rPr>
            <a:t>opór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wobec</a:t>
          </a:r>
          <a:r>
            <a:rPr lang="en-US" sz="1800" b="0" kern="1200" dirty="0">
              <a:solidFill>
                <a:srgbClr val="002060"/>
              </a:solidFill>
            </a:rPr>
            <a:t> </a:t>
          </a:r>
          <a:r>
            <a:rPr lang="en-US" sz="1800" b="0" kern="1200" dirty="0" err="1">
              <a:solidFill>
                <a:srgbClr val="002060"/>
              </a:solidFill>
            </a:rPr>
            <a:t>zmian</a:t>
          </a:r>
          <a:endParaRPr lang="en-US" sz="1800" b="0" kern="1200" dirty="0"/>
        </a:p>
      </dsp:txBody>
      <dsp:txXfrm>
        <a:off x="4616937" y="1191481"/>
        <a:ext cx="3525978" cy="3356980"/>
      </dsp:txXfrm>
    </dsp:sp>
    <dsp:sp modelId="{935A01EA-0979-4FAF-A5B4-9C0DE949B12C}">
      <dsp:nvSpPr>
        <dsp:cNvPr id="0" name=""/>
        <dsp:cNvSpPr/>
      </dsp:nvSpPr>
      <dsp:spPr>
        <a:xfrm>
          <a:off x="0" y="133716"/>
          <a:ext cx="1483703" cy="1483703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6115B5-899F-4553-A91D-C437CA4FDDE3}">
      <dsp:nvSpPr>
        <dsp:cNvPr id="0" name=""/>
        <dsp:cNvSpPr/>
      </dsp:nvSpPr>
      <dsp:spPr>
        <a:xfrm>
          <a:off x="7331242" y="667292"/>
          <a:ext cx="1396427" cy="4785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C34773-6025-4034-A9CF-04F49AB47FDF}">
      <dsp:nvSpPr>
        <dsp:cNvPr id="0" name=""/>
        <dsp:cNvSpPr/>
      </dsp:nvSpPr>
      <dsp:spPr>
        <a:xfrm>
          <a:off x="4582026" y="1385106"/>
          <a:ext cx="872" cy="3206239"/>
        </a:xfrm>
        <a:prstGeom prst="line">
          <a:avLst/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0.59509</cdr:x>
      <cdr:y>0.14222</cdr:y>
    </cdr:from>
    <cdr:to>
      <cdr:x>0.98405</cdr:x>
      <cdr:y>0.30011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:a16="http://schemas.microsoft.com/office/drawing/2014/main" id="{36F0BEE6-AD6C-936C-55D2-1DA9F8F8D0A5}"/>
            </a:ext>
          </a:extLst>
        </cdr:cNvPr>
        <cdr:cNvSpPr txBox="1"/>
      </cdr:nvSpPr>
      <cdr:spPr>
        <a:xfrm xmlns:a="http://schemas.openxmlformats.org/drawingml/2006/main">
          <a:off x="5199658" y="806450"/>
          <a:ext cx="3398577" cy="89535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95000"/>
          </a:schemeClr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lvl="0"/>
          <a:r>
            <a:rPr lang="en-GB" sz="1000" dirty="0">
              <a:effectLst/>
              <a:latin typeface="+mn-lt"/>
              <a:ea typeface="+mn-ea"/>
              <a:cs typeface="+mn-cs"/>
            </a:rPr>
            <a:t>- Campus Living Lab Useful Research HUB” -  UJ</a:t>
          </a:r>
          <a:endParaRPr lang="pl-PL" sz="1000" dirty="0">
            <a:effectLst/>
            <a:latin typeface="+mn-lt"/>
            <a:ea typeface="+mn-ea"/>
            <a:cs typeface="+mn-cs"/>
          </a:endParaRPr>
        </a:p>
        <a:p xmlns:a="http://schemas.openxmlformats.org/drawingml/2006/main">
          <a:pPr lvl="0"/>
          <a:r>
            <a:rPr lang="pl-PL" sz="1000" dirty="0">
              <a:effectLst/>
              <a:latin typeface="+mn-lt"/>
              <a:ea typeface="+mn-ea"/>
              <a:cs typeface="+mn-cs"/>
            </a:rPr>
            <a:t>- Narodowe Centrum Promieniowania Synchrotronowego</a:t>
          </a:r>
          <a:br>
            <a:rPr lang="pl-PL" sz="1000" dirty="0">
              <a:effectLst/>
              <a:latin typeface="+mn-lt"/>
              <a:ea typeface="+mn-ea"/>
              <a:cs typeface="+mn-cs"/>
            </a:rPr>
          </a:br>
          <a:r>
            <a:rPr lang="pl-PL" sz="1000" dirty="0">
              <a:effectLst/>
              <a:latin typeface="+mn-lt"/>
              <a:ea typeface="+mn-ea"/>
              <a:cs typeface="+mn-cs"/>
            </a:rPr>
            <a:t>  Solaris - UJ</a:t>
          </a:r>
        </a:p>
        <a:p xmlns:a="http://schemas.openxmlformats.org/drawingml/2006/main">
          <a:pPr lvl="0"/>
          <a:r>
            <a:rPr lang="pl-PL" sz="1000" dirty="0">
              <a:effectLst/>
              <a:latin typeface="+mn-lt"/>
              <a:ea typeface="+mn-ea"/>
              <a:cs typeface="+mn-cs"/>
            </a:rPr>
            <a:t>- Odpłatna oferta usług badawczo-rozwojowych świadczonych</a:t>
          </a:r>
          <a:br>
            <a:rPr lang="pl-PL" sz="1000" dirty="0">
              <a:effectLst/>
              <a:latin typeface="+mn-lt"/>
              <a:ea typeface="+mn-ea"/>
              <a:cs typeface="+mn-cs"/>
            </a:rPr>
          </a:br>
          <a:r>
            <a:rPr lang="pl-PL" sz="1000" dirty="0">
              <a:effectLst/>
              <a:latin typeface="+mn-lt"/>
              <a:ea typeface="+mn-ea"/>
              <a:cs typeface="+mn-cs"/>
            </a:rPr>
            <a:t>  przez WIZ na rzecz przedsiębiorstw PB</a:t>
          </a:r>
        </a:p>
        <a:p xmlns:a="http://schemas.openxmlformats.org/drawingml/2006/main">
          <a:endParaRPr lang="pl-PL" sz="1100" kern="1200" dirty="0"/>
        </a:p>
      </cdr:txBody>
    </cdr:sp>
  </cdr:relSizeAnchor>
  <cdr:relSizeAnchor xmlns:cdr="http://schemas.openxmlformats.org/drawingml/2006/chartDrawing">
    <cdr:from>
      <cdr:x>0.44139</cdr:x>
      <cdr:y>0.2416</cdr:y>
    </cdr:from>
    <cdr:to>
      <cdr:x>0.60329</cdr:x>
      <cdr:y>0.25534</cdr:y>
    </cdr:to>
    <cdr:sp macro="" textlink="">
      <cdr:nvSpPr>
        <cdr:cNvPr id="3" name="Strzałka w dół 2">
          <a:extLst xmlns:a="http://schemas.openxmlformats.org/drawingml/2006/main">
            <a:ext uri="{FF2B5EF4-FFF2-40B4-BE49-F238E27FC236}">
              <a16:creationId xmlns:a16="http://schemas.microsoft.com/office/drawing/2014/main" id="{D0EC1085-94AA-5763-BE76-DA60D22FC232}"/>
            </a:ext>
          </a:extLst>
        </cdr:cNvPr>
        <cdr:cNvSpPr/>
      </cdr:nvSpPr>
      <cdr:spPr>
        <a:xfrm xmlns:a="http://schemas.openxmlformats.org/drawingml/2006/main" rot="3954488">
          <a:off x="5359184" y="872477"/>
          <a:ext cx="94563" cy="1675699"/>
        </a:xfrm>
        <a:prstGeom xmlns:a="http://schemas.openxmlformats.org/drawingml/2006/main" prst="downArrow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 kern="12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D99D627-7223-427D-A11D-B1BE01C5E409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0463EA39-FBF5-4F35-8B70-D0C0EC58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25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55915EF0-82D8-45D6-A1DA-F8A961200152}" type="datetimeFigureOut">
              <a:rPr lang="pl-PL" smtClean="0"/>
              <a:t>05.01.2025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0ED62545-6B6E-436F-B9C9-4F3466136F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4846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62545-6B6E-436F-B9C9-4F3466136FD4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2990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076C2A-08F9-6B45-E32B-61602154E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35C69B1-9433-4EB1-A491-C7C04530E6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1AF4B557-84F7-1696-65E8-851DC82FAE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D1F7E07-4F94-E2B5-0B72-3124FB71BE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D62545-6B6E-436F-B9C9-4F3466136FD4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7205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D62545-6B6E-436F-B9C9-4F3466136FD4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786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076C2A-08F9-6B45-E32B-61602154E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35C69B1-9433-4EB1-A491-C7C04530E6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1AF4B557-84F7-1696-65E8-851DC82FAE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D1F7E07-4F94-E2B5-0B72-3124FB71BE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D62545-6B6E-436F-B9C9-4F3466136FD4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1765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076C2A-08F9-6B45-E32B-61602154E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35C69B1-9433-4EB1-A491-C7C04530E6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1AF4B557-84F7-1696-65E8-851DC82FAE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D1F7E07-4F94-E2B5-0B72-3124FB71BE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D62545-6B6E-436F-B9C9-4F3466136FD4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4787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D62545-6B6E-436F-B9C9-4F3466136FD4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3516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076C2A-08F9-6B45-E32B-61602154E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35C69B1-9433-4EB1-A491-C7C04530E6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1AF4B557-84F7-1696-65E8-851DC82FAE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D1F7E07-4F94-E2B5-0B72-3124FB71BE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D62545-6B6E-436F-B9C9-4F3466136FD4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3046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076C2A-08F9-6B45-E32B-61602154E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35C69B1-9433-4EB1-A491-C7C04530E6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1AF4B557-84F7-1696-65E8-851DC82FAE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D1F7E07-4F94-E2B5-0B72-3124FB71BE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D62545-6B6E-436F-B9C9-4F3466136FD4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4161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076C2A-08F9-6B45-E32B-61602154E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35C69B1-9433-4EB1-A491-C7C04530E6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1AF4B557-84F7-1696-65E8-851DC82FAE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D1F7E07-4F94-E2B5-0B72-3124FB71BE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D62545-6B6E-436F-B9C9-4F3466136FD4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44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076C2A-08F9-6B45-E32B-61602154E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35C69B1-9433-4EB1-A491-C7C04530E6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1AF4B557-84F7-1696-65E8-851DC82FAE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D1F7E07-4F94-E2B5-0B72-3124FB71BE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D62545-6B6E-436F-B9C9-4F3466136FD4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394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097280" y="2133600"/>
            <a:ext cx="10058400" cy="192104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6600" dirty="0"/>
              <a:t>Lorem ipsum dolor sit </a:t>
            </a:r>
            <a:r>
              <a:rPr lang="en-US" sz="6600" dirty="0" err="1"/>
              <a:t>amet</a:t>
            </a:r>
            <a:r>
              <a:rPr lang="en-US" sz="6600" dirty="0"/>
              <a:t>, </a:t>
            </a:r>
            <a:r>
              <a:rPr lang="en-US" sz="6600" dirty="0" err="1"/>
              <a:t>consectetur</a:t>
            </a:r>
            <a:r>
              <a:rPr lang="en-US" sz="6600" dirty="0"/>
              <a:t> </a:t>
            </a:r>
            <a:r>
              <a:rPr lang="en-US" sz="6600" dirty="0" err="1"/>
              <a:t>adipisicing</a:t>
            </a:r>
            <a:r>
              <a:rPr lang="en-US" sz="6600" dirty="0"/>
              <a:t> </a:t>
            </a:r>
            <a:r>
              <a:rPr lang="en-US" sz="6600" dirty="0" err="1"/>
              <a:t>elit</a:t>
            </a:r>
            <a:r>
              <a:rPr lang="en-US" sz="6600" dirty="0"/>
              <a:t> </a:t>
            </a:r>
            <a:endParaRPr lang="pl-PL" sz="6600" dirty="0"/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pl-PL" cap="none" dirty="0"/>
              <a:t>Imię Nazwisko</a:t>
            </a:r>
          </a:p>
        </p:txBody>
      </p:sp>
      <p:sp>
        <p:nvSpPr>
          <p:cNvPr id="8" name="Podtytuł 2"/>
          <p:cNvSpPr txBox="1">
            <a:spLocks/>
          </p:cNvSpPr>
          <p:nvPr userDrawn="1"/>
        </p:nvSpPr>
        <p:spPr>
          <a:xfrm>
            <a:off x="1097280" y="357972"/>
            <a:ext cx="10058400" cy="13806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20000"/>
              </a:lnSpc>
              <a:spcBef>
                <a:spcPct val="0"/>
              </a:spcBef>
              <a:buClrTx/>
            </a:pPr>
            <a:r>
              <a:rPr lang="pl-PL" cap="none" dirty="0"/>
              <a:t>Katedra Luksusu i Dobrobytu</a:t>
            </a:r>
          </a:p>
          <a:p>
            <a:pPr algn="r">
              <a:lnSpc>
                <a:spcPct val="120000"/>
              </a:lnSpc>
              <a:spcBef>
                <a:spcPct val="0"/>
              </a:spcBef>
              <a:buClrTx/>
            </a:pPr>
            <a:r>
              <a:rPr lang="pl-PL" cap="none" dirty="0"/>
              <a:t>Wydział Zarządzania i Inżynierii Produkcji</a:t>
            </a:r>
          </a:p>
          <a:p>
            <a:pPr algn="r">
              <a:lnSpc>
                <a:spcPct val="120000"/>
              </a:lnSpc>
              <a:spcBef>
                <a:spcPct val="0"/>
              </a:spcBef>
              <a:buClrTx/>
            </a:pPr>
            <a:r>
              <a:rPr lang="pl-PL" cap="none" dirty="0"/>
              <a:t>Politechnika Łódzka</a:t>
            </a:r>
          </a:p>
          <a:p>
            <a:pPr algn="r">
              <a:spcBef>
                <a:spcPct val="0"/>
              </a:spcBef>
              <a:buClrTx/>
            </a:pPr>
            <a:endParaRPr lang="en-US" cap="none" dirty="0"/>
          </a:p>
          <a:p>
            <a:pPr algn="r">
              <a:spcBef>
                <a:spcPct val="0"/>
              </a:spcBef>
              <a:buClrTx/>
            </a:pPr>
            <a:endParaRPr lang="en-US" cap="none" dirty="0"/>
          </a:p>
        </p:txBody>
      </p:sp>
      <p:pic>
        <p:nvPicPr>
          <p:cNvPr id="9" name="Picture 2" descr="logo-pl.png | Zakład Sterowania Robotów - P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05" y="194159"/>
            <a:ext cx="3159741" cy="141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az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338" y="273142"/>
            <a:ext cx="1532899" cy="1336582"/>
          </a:xfrm>
          <a:prstGeom prst="rect">
            <a:avLst/>
          </a:prstGeom>
        </p:spPr>
      </p:pic>
      <p:sp>
        <p:nvSpPr>
          <p:cNvPr id="11" name="Tytuł 1"/>
          <p:cNvSpPr txBox="1">
            <a:spLocks/>
          </p:cNvSpPr>
          <p:nvPr userDrawn="1"/>
        </p:nvSpPr>
        <p:spPr>
          <a:xfrm>
            <a:off x="258605" y="6289508"/>
            <a:ext cx="11637645" cy="5684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</a:rPr>
              <a:t>Lorem ipsum dolor sit </a:t>
            </a:r>
            <a:r>
              <a:rPr lang="en-US" sz="2400" dirty="0" err="1">
                <a:solidFill>
                  <a:schemeClr val="bg1"/>
                </a:solidFill>
              </a:rPr>
              <a:t>amet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consectetur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adipisicing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elit</a:t>
            </a:r>
            <a:endParaRPr lang="pl-P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527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771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42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F179E53-CDCC-44E6-A6A6-B65A7F30ED28}" type="datetime1">
              <a:rPr lang="en-US" smtClean="0"/>
              <a:t>1/5/2025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8" y="28150"/>
            <a:ext cx="816782" cy="60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97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 i zawartość - szar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 userDrawn="1"/>
        </p:nvSpPr>
        <p:spPr>
          <a:xfrm>
            <a:off x="3175" y="6453982"/>
            <a:ext cx="12188825" cy="435547"/>
          </a:xfrm>
          <a:prstGeom prst="rect">
            <a:avLst/>
          </a:prstGeom>
          <a:solidFill>
            <a:srgbClr val="42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6"/>
          <p:cNvSpPr/>
          <p:nvPr userDrawn="1"/>
        </p:nvSpPr>
        <p:spPr>
          <a:xfrm>
            <a:off x="0" y="-30853"/>
            <a:ext cx="12188825" cy="6791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ytuł 1"/>
          <p:cNvSpPr>
            <a:spLocks noGrp="1"/>
          </p:cNvSpPr>
          <p:nvPr>
            <p:ph type="title" hasCustomPrompt="1"/>
          </p:nvPr>
        </p:nvSpPr>
        <p:spPr>
          <a:xfrm>
            <a:off x="0" y="61310"/>
            <a:ext cx="12192000" cy="627797"/>
          </a:xfrm>
          <a:noFill/>
        </p:spPr>
        <p:txBody>
          <a:bodyPr/>
          <a:lstStyle>
            <a:lvl1pPr algn="ctr">
              <a:defRPr>
                <a:solidFill>
                  <a:srgbClr val="42497F"/>
                </a:solidFill>
              </a:defRPr>
            </a:lvl1pPr>
          </a:lstStyle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endParaRPr lang="en-US" b="0" dirty="0">
              <a:solidFill>
                <a:srgbClr val="42497F"/>
              </a:solidFill>
            </a:endParaRPr>
          </a:p>
        </p:txBody>
      </p:sp>
      <p:sp>
        <p:nvSpPr>
          <p:cNvPr id="21" name="Prostokąt 20"/>
          <p:cNvSpPr/>
          <p:nvPr userDrawn="1"/>
        </p:nvSpPr>
        <p:spPr>
          <a:xfrm>
            <a:off x="0" y="6484262"/>
            <a:ext cx="12192000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5281" y="6565668"/>
            <a:ext cx="693420" cy="29233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9D4A36C-71E3-417A-8AF2-32AF43D84B4F}" type="datetime1">
              <a:rPr lang="en-US" smtClean="0"/>
              <a:pPr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28701" y="6565668"/>
            <a:ext cx="10540999" cy="292332"/>
          </a:xfrm>
        </p:spPr>
        <p:txBody>
          <a:bodyPr/>
          <a:lstStyle>
            <a:lvl1pPr>
              <a:defRPr b="0" cap="none" spc="0">
                <a:ln w="0"/>
                <a:solidFill>
                  <a:schemeClr val="tx1"/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69700" y="6565668"/>
            <a:ext cx="406400" cy="259242"/>
          </a:xfrm>
        </p:spPr>
        <p:txBody>
          <a:bodyPr/>
          <a:lstStyle>
            <a:lvl1pPr>
              <a:defRPr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fld id="{33AAA0FC-AF95-454C-A4E6-937690C7EE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idx="1"/>
          </p:nvPr>
        </p:nvSpPr>
        <p:spPr>
          <a:xfrm>
            <a:off x="292100" y="812801"/>
            <a:ext cx="11684000" cy="5422900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a,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, </a:t>
            </a:r>
            <a:r>
              <a:rPr lang="en-US" dirty="0" err="1"/>
              <a:t>lacinia</a:t>
            </a:r>
            <a:r>
              <a:rPr lang="en-US" dirty="0"/>
              <a:t> in, mi.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lorem.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pharetra </a:t>
            </a:r>
            <a:r>
              <a:rPr lang="en-US" dirty="0" err="1"/>
              <a:t>nulla</a:t>
            </a:r>
            <a:r>
              <a:rPr lang="en-US" dirty="0"/>
              <a:t> ac diam.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risus</a:t>
            </a:r>
            <a:r>
              <a:rPr lang="en-US" dirty="0"/>
              <a:t>. </a:t>
            </a:r>
            <a:endParaRPr lang="pl-PL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a,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, </a:t>
            </a:r>
            <a:r>
              <a:rPr lang="en-US" dirty="0" err="1"/>
              <a:t>lacinia</a:t>
            </a:r>
            <a:r>
              <a:rPr lang="en-US" dirty="0"/>
              <a:t> in, mi.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lorem.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pharetra </a:t>
            </a:r>
            <a:r>
              <a:rPr lang="en-US" dirty="0" err="1"/>
              <a:t>nulla</a:t>
            </a:r>
            <a:r>
              <a:rPr lang="en-US" dirty="0"/>
              <a:t> ac diam.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risus</a:t>
            </a:r>
            <a:r>
              <a:rPr lang="en-US" dirty="0"/>
              <a:t>. </a:t>
            </a:r>
            <a:endParaRPr lang="pl-PL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a,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, </a:t>
            </a:r>
            <a:r>
              <a:rPr lang="en-US" dirty="0" err="1"/>
              <a:t>lacinia</a:t>
            </a:r>
            <a:r>
              <a:rPr lang="en-US" dirty="0"/>
              <a:t> in, mi.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lorem.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pharetra </a:t>
            </a:r>
            <a:r>
              <a:rPr lang="en-US" dirty="0" err="1"/>
              <a:t>nulla</a:t>
            </a:r>
            <a:r>
              <a:rPr lang="en-US" dirty="0"/>
              <a:t> ac diam.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risus</a:t>
            </a:r>
            <a:r>
              <a:rPr lang="en-US" dirty="0"/>
              <a:t>.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13" name="Symbol zastępczy numeru slajdu 3"/>
          <p:cNvSpPr txBox="1">
            <a:spLocks/>
          </p:cNvSpPr>
          <p:nvPr userDrawn="1"/>
        </p:nvSpPr>
        <p:spPr>
          <a:xfrm>
            <a:off x="11569700" y="6565668"/>
            <a:ext cx="406400" cy="2592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AAA0FC-AF95-454C-A4E6-937690C7EEE5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Łącznik prosty 13"/>
          <p:cNvCxnSpPr/>
          <p:nvPr userDrawn="1"/>
        </p:nvCxnSpPr>
        <p:spPr>
          <a:xfrm>
            <a:off x="1114425" y="627299"/>
            <a:ext cx="978217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8" y="28150"/>
            <a:ext cx="816782" cy="60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08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 i zawartość - bor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42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838D-8EDE-4411-AB7E-3AAE8FEB382D}" type="datetime1">
              <a:rPr lang="en-US" smtClean="0"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Symbol zastępczy zawartości 2"/>
          <p:cNvSpPr>
            <a:spLocks noGrp="1"/>
          </p:cNvSpPr>
          <p:nvPr>
            <p:ph idx="1"/>
          </p:nvPr>
        </p:nvSpPr>
        <p:spPr>
          <a:xfrm>
            <a:off x="292100" y="812801"/>
            <a:ext cx="11684000" cy="5422900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a,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, </a:t>
            </a:r>
            <a:r>
              <a:rPr lang="en-US" dirty="0" err="1"/>
              <a:t>lacinia</a:t>
            </a:r>
            <a:r>
              <a:rPr lang="en-US" dirty="0"/>
              <a:t> in, mi.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lorem.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pharetra </a:t>
            </a:r>
            <a:r>
              <a:rPr lang="en-US" dirty="0" err="1"/>
              <a:t>nulla</a:t>
            </a:r>
            <a:r>
              <a:rPr lang="en-US" dirty="0"/>
              <a:t> ac diam.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risus</a:t>
            </a:r>
            <a:r>
              <a:rPr lang="en-US" dirty="0"/>
              <a:t>. </a:t>
            </a:r>
            <a:endParaRPr lang="pl-PL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a,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, </a:t>
            </a:r>
            <a:r>
              <a:rPr lang="en-US" dirty="0" err="1"/>
              <a:t>lacinia</a:t>
            </a:r>
            <a:r>
              <a:rPr lang="en-US" dirty="0"/>
              <a:t> in, mi.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lorem.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pharetra </a:t>
            </a:r>
            <a:r>
              <a:rPr lang="en-US" dirty="0" err="1"/>
              <a:t>nulla</a:t>
            </a:r>
            <a:r>
              <a:rPr lang="en-US" dirty="0"/>
              <a:t> ac diam.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risus</a:t>
            </a:r>
            <a:r>
              <a:rPr lang="en-US" dirty="0"/>
              <a:t>. </a:t>
            </a:r>
            <a:endParaRPr lang="pl-PL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a,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, </a:t>
            </a:r>
            <a:r>
              <a:rPr lang="en-US" dirty="0" err="1"/>
              <a:t>lacinia</a:t>
            </a:r>
            <a:r>
              <a:rPr lang="en-US" dirty="0"/>
              <a:t> in, mi.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lorem.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pharetra </a:t>
            </a:r>
            <a:r>
              <a:rPr lang="en-US" dirty="0" err="1"/>
              <a:t>nulla</a:t>
            </a:r>
            <a:r>
              <a:rPr lang="en-US" dirty="0"/>
              <a:t> ac diam.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risus</a:t>
            </a:r>
            <a:r>
              <a:rPr lang="en-US" dirty="0"/>
              <a:t>.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3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 i zawartość - niebiesk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292100" y="812801"/>
            <a:ext cx="11684000" cy="5422900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a,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, </a:t>
            </a:r>
            <a:r>
              <a:rPr lang="en-US" dirty="0" err="1"/>
              <a:t>lacinia</a:t>
            </a:r>
            <a:r>
              <a:rPr lang="en-US" dirty="0"/>
              <a:t> in, mi.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lorem.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pharetra </a:t>
            </a:r>
            <a:r>
              <a:rPr lang="en-US" dirty="0" err="1"/>
              <a:t>nulla</a:t>
            </a:r>
            <a:r>
              <a:rPr lang="en-US" dirty="0"/>
              <a:t> ac diam.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risus</a:t>
            </a:r>
            <a:r>
              <a:rPr lang="en-US" dirty="0"/>
              <a:t>. </a:t>
            </a:r>
            <a:endParaRPr lang="pl-PL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a,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, </a:t>
            </a:r>
            <a:r>
              <a:rPr lang="en-US" dirty="0" err="1"/>
              <a:t>lacinia</a:t>
            </a:r>
            <a:r>
              <a:rPr lang="en-US" dirty="0"/>
              <a:t> in, mi.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lorem.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pharetra </a:t>
            </a:r>
            <a:r>
              <a:rPr lang="en-US" dirty="0" err="1"/>
              <a:t>nulla</a:t>
            </a:r>
            <a:r>
              <a:rPr lang="en-US" dirty="0"/>
              <a:t> ac diam.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risus</a:t>
            </a:r>
            <a:r>
              <a:rPr lang="en-US" dirty="0"/>
              <a:t>. </a:t>
            </a:r>
            <a:endParaRPr lang="pl-PL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a,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, </a:t>
            </a:r>
            <a:r>
              <a:rPr lang="en-US" dirty="0" err="1"/>
              <a:t>lacinia</a:t>
            </a:r>
            <a:r>
              <a:rPr lang="en-US" dirty="0"/>
              <a:t> in, mi.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lorem.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pharetra </a:t>
            </a:r>
            <a:r>
              <a:rPr lang="en-US" dirty="0" err="1"/>
              <a:t>nulla</a:t>
            </a:r>
            <a:r>
              <a:rPr lang="en-US" dirty="0"/>
              <a:t> ac diam.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risus</a:t>
            </a:r>
            <a:r>
              <a:rPr lang="en-US" dirty="0"/>
              <a:t>.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10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42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DE38FF-001D-4D89-8CF1-68C6697EE792}" type="datetime1">
              <a:rPr lang="en-US" smtClean="0"/>
              <a:t>1/5/2025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08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42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838D-8EDE-4411-AB7E-3AAE8FEB382D}" type="datetime1">
              <a:rPr lang="en-US" smtClean="0"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06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Slajd tytułow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46EC-A209-4351-AC3C-756FD4D3321F}" type="datetime1">
              <a:rPr lang="en-US" smtClean="0"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007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bg>
      <p:bgPr>
        <a:solidFill>
          <a:srgbClr val="4249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838D-8EDE-4411-AB7E-3AAE8FEB382D}" type="datetime1">
              <a:rPr lang="en-US" smtClean="0"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ymbol zastępczy zawartości 2"/>
          <p:cNvSpPr>
            <a:spLocks noGrp="1"/>
          </p:cNvSpPr>
          <p:nvPr>
            <p:ph idx="1"/>
          </p:nvPr>
        </p:nvSpPr>
        <p:spPr>
          <a:xfrm>
            <a:off x="1097280" y="1813051"/>
            <a:ext cx="10058400" cy="44599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a,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, </a:t>
            </a:r>
            <a:r>
              <a:rPr lang="en-US" dirty="0" err="1"/>
              <a:t>lacinia</a:t>
            </a:r>
            <a:r>
              <a:rPr lang="en-US" dirty="0"/>
              <a:t> in, mi.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lorem.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pharetra </a:t>
            </a:r>
            <a:r>
              <a:rPr lang="en-US" dirty="0" err="1"/>
              <a:t>nulla</a:t>
            </a:r>
            <a:r>
              <a:rPr lang="en-US" dirty="0"/>
              <a:t> ac diam.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risus</a:t>
            </a:r>
            <a:r>
              <a:rPr lang="en-US" dirty="0"/>
              <a:t>. </a:t>
            </a:r>
            <a:endParaRPr lang="pl-PL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a,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, </a:t>
            </a:r>
            <a:r>
              <a:rPr lang="en-US" dirty="0" err="1"/>
              <a:t>lacinia</a:t>
            </a:r>
            <a:r>
              <a:rPr lang="en-US" dirty="0"/>
              <a:t> in, mi.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lorem.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pharetra </a:t>
            </a:r>
            <a:r>
              <a:rPr lang="en-US" dirty="0" err="1"/>
              <a:t>nulla</a:t>
            </a:r>
            <a:r>
              <a:rPr lang="en-US" dirty="0"/>
              <a:t> ac diam.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risus</a:t>
            </a:r>
            <a:r>
              <a:rPr lang="en-US" dirty="0"/>
              <a:t>. </a:t>
            </a:r>
            <a:endParaRPr lang="pl-PL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a,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, </a:t>
            </a:r>
            <a:r>
              <a:rPr lang="en-US" dirty="0" err="1"/>
              <a:t>lacinia</a:t>
            </a:r>
            <a:r>
              <a:rPr lang="en-US" dirty="0"/>
              <a:t> in, mi.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lorem.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pharetra </a:t>
            </a:r>
            <a:r>
              <a:rPr lang="en-US" dirty="0" err="1"/>
              <a:t>nulla</a:t>
            </a:r>
            <a:r>
              <a:rPr lang="en-US" dirty="0"/>
              <a:t> ac diam.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risus</a:t>
            </a:r>
            <a:r>
              <a:rPr lang="en-US" dirty="0"/>
              <a:t>.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pic>
        <p:nvPicPr>
          <p:cNvPr id="13" name="Obraz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8" y="28150"/>
            <a:ext cx="816782" cy="60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88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główek sekcji">
    <p:bg>
      <p:bgPr>
        <a:solidFill>
          <a:srgbClr val="4249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C29838D-8EDE-4411-AB7E-3AAE8FEB382D}" type="datetime1">
              <a:rPr lang="en-US" smtClean="0"/>
              <a:pPr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ymbol zastępczy zawartości 2"/>
          <p:cNvSpPr>
            <a:spLocks noGrp="1"/>
          </p:cNvSpPr>
          <p:nvPr>
            <p:ph idx="1"/>
          </p:nvPr>
        </p:nvSpPr>
        <p:spPr>
          <a:xfrm>
            <a:off x="1097280" y="1813051"/>
            <a:ext cx="10058400" cy="44599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a,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, </a:t>
            </a:r>
            <a:r>
              <a:rPr lang="en-US" dirty="0" err="1"/>
              <a:t>lacinia</a:t>
            </a:r>
            <a:r>
              <a:rPr lang="en-US" dirty="0"/>
              <a:t> in, mi.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lorem.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pharetra </a:t>
            </a:r>
            <a:r>
              <a:rPr lang="en-US" dirty="0" err="1"/>
              <a:t>nulla</a:t>
            </a:r>
            <a:r>
              <a:rPr lang="en-US" dirty="0"/>
              <a:t> ac diam.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risus</a:t>
            </a:r>
            <a:r>
              <a:rPr lang="en-US" dirty="0"/>
              <a:t>. </a:t>
            </a:r>
            <a:endParaRPr lang="pl-PL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a,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, </a:t>
            </a:r>
            <a:r>
              <a:rPr lang="en-US" dirty="0" err="1"/>
              <a:t>lacinia</a:t>
            </a:r>
            <a:r>
              <a:rPr lang="en-US" dirty="0"/>
              <a:t> in, mi.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lorem.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pharetra </a:t>
            </a:r>
            <a:r>
              <a:rPr lang="en-US" dirty="0" err="1"/>
              <a:t>nulla</a:t>
            </a:r>
            <a:r>
              <a:rPr lang="en-US" dirty="0"/>
              <a:t> ac diam.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risus</a:t>
            </a:r>
            <a:r>
              <a:rPr lang="en-US" dirty="0"/>
              <a:t>. </a:t>
            </a:r>
            <a:endParaRPr lang="pl-PL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a,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, </a:t>
            </a:r>
            <a:r>
              <a:rPr lang="en-US" dirty="0" err="1"/>
              <a:t>lacinia</a:t>
            </a:r>
            <a:r>
              <a:rPr lang="en-US" dirty="0"/>
              <a:t> in, mi.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lorem.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pharetra </a:t>
            </a:r>
            <a:r>
              <a:rPr lang="en-US" dirty="0" err="1"/>
              <a:t>nulla</a:t>
            </a:r>
            <a:r>
              <a:rPr lang="en-US" dirty="0"/>
              <a:t> ac diam.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justo</a:t>
            </a:r>
            <a:r>
              <a:rPr lang="en-US" dirty="0"/>
              <a:t> at </a:t>
            </a:r>
            <a:r>
              <a:rPr lang="en-US" dirty="0" err="1"/>
              <a:t>risus</a:t>
            </a:r>
            <a:r>
              <a:rPr lang="en-US" dirty="0"/>
              <a:t>.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8" y="28150"/>
            <a:ext cx="816782" cy="60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644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0835-F884-40C0-A906-10F2B84E448D}" type="datetime1">
              <a:rPr lang="en-US" smtClean="0"/>
              <a:t>1/5/2025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42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DE38FF-001D-4D89-8CF1-68C6697EE792}" type="datetime1">
              <a:rPr lang="en-US" smtClean="0"/>
              <a:t>1/5/2025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92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3" r:id="rId2"/>
    <p:sldLayoutId id="2147483664" r:id="rId3"/>
    <p:sldLayoutId id="2147483662" r:id="rId4"/>
    <p:sldLayoutId id="2147483677" r:id="rId5"/>
    <p:sldLayoutId id="2147483678" r:id="rId6"/>
    <p:sldLayoutId id="2147483673" r:id="rId7"/>
    <p:sldLayoutId id="2147483675" r:id="rId8"/>
    <p:sldLayoutId id="2147483665" r:id="rId9"/>
    <p:sldLayoutId id="2147483669" r:id="rId10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5.svg"/><Relationship Id="rId9" Type="http://schemas.microsoft.com/office/2007/relationships/diagramDrawing" Target="../diagrams/drawing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sv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.xml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3.xml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 txBox="1">
            <a:spLocks/>
          </p:cNvSpPr>
          <p:nvPr/>
        </p:nvSpPr>
        <p:spPr>
          <a:xfrm>
            <a:off x="278129" y="6250748"/>
            <a:ext cx="11637645" cy="5684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1200"/>
              </a:spcBef>
              <a:spcAft>
                <a:spcPts val="1200"/>
              </a:spcAft>
            </a:pPr>
            <a:endParaRPr lang="pl-PL" sz="2400" dirty="0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127271" y="1399742"/>
            <a:ext cx="10174909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  </a:t>
            </a:r>
            <a:r>
              <a:rPr lang="pl-PL" sz="2800" b="1" dirty="0">
                <a:solidFill>
                  <a:srgbClr val="002060"/>
                </a:solidFill>
              </a:rPr>
              <a:t>Posiedzenie </a:t>
            </a:r>
            <a:r>
              <a:rPr lang="pl-PL" sz="2800" b="1" dirty="0" err="1">
                <a:solidFill>
                  <a:srgbClr val="002060"/>
                </a:solidFill>
              </a:rPr>
              <a:t>KNOiZ</a:t>
            </a:r>
            <a:r>
              <a:rPr lang="pl-PL" sz="2800" b="1" dirty="0">
                <a:solidFill>
                  <a:srgbClr val="002060"/>
                </a:solidFill>
              </a:rPr>
              <a:t> PAN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</a:rPr>
              <a:t>9.01.2025 r., Warszawa</a:t>
            </a:r>
          </a:p>
          <a:p>
            <a:pPr algn="ctr"/>
            <a:endParaRPr lang="pl-PL" sz="4000" dirty="0"/>
          </a:p>
          <a:p>
            <a:pPr algn="ctr"/>
            <a:r>
              <a:rPr lang="pl-PL" sz="4000" b="1" kern="0" dirty="0">
                <a:solidFill>
                  <a:srgbClr val="002060"/>
                </a:solidFill>
              </a:rPr>
              <a:t>Sekcja ds. współpracy </a:t>
            </a:r>
          </a:p>
          <a:p>
            <a:pPr algn="ctr"/>
            <a:r>
              <a:rPr lang="pl-PL" sz="4000" b="1" kern="0" dirty="0">
                <a:solidFill>
                  <a:srgbClr val="002060"/>
                </a:solidFill>
              </a:rPr>
              <a:t>z otoczeniem społeczno-gospodarczym </a:t>
            </a:r>
            <a:endParaRPr lang="pl-PL" sz="4000" dirty="0">
              <a:solidFill>
                <a:srgbClr val="002060"/>
              </a:solidFill>
            </a:endParaRPr>
          </a:p>
          <a:p>
            <a:pPr algn="ctr"/>
            <a:endParaRPr lang="pl-PL" sz="2000" dirty="0"/>
          </a:p>
          <a:p>
            <a:pPr marL="180340" algn="ctr">
              <a:spcBef>
                <a:spcPts val="600"/>
              </a:spcBef>
            </a:pPr>
            <a:r>
              <a:rPr lang="pl-PL" sz="2000" dirty="0">
                <a:solidFill>
                  <a:srgbClr val="002060"/>
                </a:solidFill>
              </a:rPr>
              <a:t>Przewodnicząca: dr hab. Beata Skowron-Mielnik, prof. UEP </a:t>
            </a:r>
          </a:p>
          <a:p>
            <a:pPr marL="180340" algn="ctr">
              <a:spcBef>
                <a:spcPts val="600"/>
              </a:spcBef>
            </a:pPr>
            <a:r>
              <a:rPr lang="pl-PL" sz="2000" dirty="0">
                <a:solidFill>
                  <a:srgbClr val="002060"/>
                </a:solidFill>
              </a:rPr>
              <a:t>Sekretarz: dr hab. Małgorzata Koszewska, prof. PŁ</a:t>
            </a:r>
          </a:p>
          <a:p>
            <a:pPr marL="180340" algn="ctr">
              <a:spcBef>
                <a:spcPts val="600"/>
              </a:spcBef>
            </a:pPr>
            <a:r>
              <a:rPr lang="pl-PL" sz="2000" dirty="0">
                <a:solidFill>
                  <a:srgbClr val="002060"/>
                </a:solidFill>
              </a:rPr>
              <a:t>Członkowie: prof. Dominika Latusek-Jurczak, prof. Stanisław Popek, prof. Maciej </a:t>
            </a:r>
            <a:r>
              <a:rPr lang="pl-PL" sz="2000" dirty="0" err="1">
                <a:solidFill>
                  <a:srgbClr val="002060"/>
                </a:solidFill>
              </a:rPr>
              <a:t>Zastempowski</a:t>
            </a:r>
            <a:endParaRPr lang="pl-PL" sz="2000" dirty="0">
              <a:solidFill>
                <a:srgbClr val="002060"/>
              </a:solidFill>
            </a:endParaRPr>
          </a:p>
          <a:p>
            <a:pPr algn="ctr"/>
            <a:endParaRPr lang="pl-PL" sz="4000" dirty="0"/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FD05BE54-CEB6-22BD-4DCB-A2C0A0A897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9820" y="641555"/>
            <a:ext cx="2423740" cy="193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003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D40D8-C2AF-83E7-B69E-5E13E6138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9C1283D3-34DC-871F-6E73-6F2AD9297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8944943F-9DB9-9FC1-79BA-8AAB0565E3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2309" y="314725"/>
            <a:ext cx="1878816" cy="1348739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44F74F47-703A-4C10-92C3-3B504386BC2C}"/>
              </a:ext>
            </a:extLst>
          </p:cNvPr>
          <p:cNvSpPr txBox="1"/>
          <p:nvPr/>
        </p:nvSpPr>
        <p:spPr>
          <a:xfrm>
            <a:off x="2690040" y="665928"/>
            <a:ext cx="9245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600" b="1" i="0" dirty="0">
                <a:solidFill>
                  <a:srgbClr val="002060"/>
                </a:solidFill>
                <a:effectLst/>
              </a:rPr>
              <a:t>Wyniki – potencjalne czynniki braku sukcesów</a:t>
            </a:r>
            <a:endParaRPr lang="pl-PL" sz="3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3ED8825A-D14D-4E22-AD21-91F9D3FF11F1}"/>
              </a:ext>
            </a:extLst>
          </p:cNvPr>
          <p:cNvSpPr txBox="1"/>
          <p:nvPr/>
        </p:nvSpPr>
        <p:spPr>
          <a:xfrm>
            <a:off x="342309" y="1867811"/>
            <a:ext cx="11348121" cy="4508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1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 </a:t>
            </a:r>
            <a:endParaRPr lang="en-US" sz="11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MAŁE ZAINTERESOWANIE</a:t>
            </a:r>
            <a:r>
              <a:rPr lang="pl-PL" sz="1200" b="1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 (z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byt dużo inicjatyw obciąża praktyków i zniechęcają się do kolejnych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d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yspozycyjność managerów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m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ałe zainteresowanie ze strony firm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b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rak zainteresowania ze strony firm,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b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rak zainteresowania naukowców współpracą słabe zainteresowanie biznesu badaniami pracowników, brak zainteresowania po stronie przedsiębiorców i innych interesariuszy, niechęć do współpracy przedsiębiorców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s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łabnące zaangażowanie partnera we współpracę, brak zachęt dla naukowców, pozwalających </a:t>
            </a:r>
            <a:b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</a:b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na zwiększenie swojego zaangażowania)</a:t>
            </a: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KOMUNIKACJA, KONFLIKTY INTERESÓW, RÓŻNE OCZEKIWANIA</a:t>
            </a:r>
            <a:r>
              <a:rPr lang="pl-PL" sz="1200" b="1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(p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roblemy z komunikacją między naukowcami a przedstawicielami biznesu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p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roblemy z komunikacją, niechęć </a:t>
            </a:r>
            <a:b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</a:b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do dzielenia się informacjami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z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byt duże oczekiwania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k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onflikty interesów, ograniczona elastyczność., zbyt teoretyczne podejście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n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ierzetelność firm, które nie płacą za wykonane zlecenie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b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rak zaufania biznesu do wyników badań naukowych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b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rak doświadczenia praktycznego - zbyt akademickie podejście.)</a:t>
            </a:r>
          </a:p>
          <a:p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BIUROKRACJA i PROCEDURY</a:t>
            </a:r>
            <a:r>
              <a:rPr lang="pl-PL" sz="1200" b="1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(b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ariery biurokratyczne i proceduralne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o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graniczenia prawne i dotyczące własności intelektualnej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p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roblemy z akceptacją wdrożeń po stronie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ministerstwa, m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niejsza elastyczność i </a:t>
            </a:r>
            <a:r>
              <a:rPr lang="pl-PL" sz="12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narzut 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nakładany przez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uczelnie, z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miana uwarunkowań prawnych dotyczących współpracy)</a:t>
            </a: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BRAK FINANSOWANIA</a:t>
            </a:r>
            <a:r>
              <a:rPr lang="pl-PL" sz="1200" b="1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(b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rak wystarczających zasobów i finansowania –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 o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graniczone środki na badania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z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ależność od zewnętrznych źródeł finansowania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b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rak programów i finansowania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b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rak źródeł finansowania wspólnych projektów i inicjatyw, problemy ze sfinansowaniem wkładu własnego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c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iągła potrzeba pozyskiwania zasobów i finansowania)</a:t>
            </a: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BRAK PROMOCJI</a:t>
            </a:r>
            <a:r>
              <a:rPr lang="pl-PL" sz="1200" b="1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(b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rak skutecznej promocji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b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rak wystarczającej promocji, związany z niedoborem zasobów ludzkich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o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graniczone środki na promocję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s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łaba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p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romocja)</a:t>
            </a: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KONKURENCJA</a:t>
            </a:r>
            <a:r>
              <a:rPr lang="pl-PL" sz="1200" b="1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(d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uża konkurencja międzynarodowa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k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onkurencja z innych uczelni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d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uża konkurencja podobnych ofert na rynku komercyjnym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)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 </a:t>
            </a:r>
          </a:p>
          <a:p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1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BRAK SYSTEMATYCZNOŚCI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(brak kontynuacji działań, sporadyczność)</a:t>
            </a:r>
          </a:p>
          <a:p>
            <a:endParaRPr lang="en-US" sz="1200" kern="100" dirty="0">
              <a:solidFill>
                <a:srgbClr val="002060"/>
              </a:solidFill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1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BRAK REALNYCH REZULTATÓW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(patenty są rzadkością, mały potencjał komercjalizacji)</a:t>
            </a:r>
          </a:p>
          <a:p>
            <a:endParaRPr lang="en-US" sz="1200" kern="100" dirty="0">
              <a:ea typeface="Aptos" panose="020B0004020202020204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06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D40D8-C2AF-83E7-B69E-5E13E6138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9C1283D3-34DC-871F-6E73-6F2AD9297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8944943F-9DB9-9FC1-79BA-8AAB0565E3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3332" y="330096"/>
            <a:ext cx="1878816" cy="1348739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44F74F47-703A-4C10-92C3-3B504386BC2C}"/>
              </a:ext>
            </a:extLst>
          </p:cNvPr>
          <p:cNvSpPr txBox="1"/>
          <p:nvPr/>
        </p:nvSpPr>
        <p:spPr>
          <a:xfrm>
            <a:off x="4971244" y="667334"/>
            <a:ext cx="43926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000" b="1" i="0" dirty="0">
                <a:solidFill>
                  <a:srgbClr val="002060"/>
                </a:solidFill>
                <a:effectLst/>
              </a:rPr>
              <a:t>Wnioski</a:t>
            </a:r>
            <a:endParaRPr lang="pl-PL" sz="4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4F18B73-5FC8-46B4-8119-19BA2DE50738}"/>
              </a:ext>
            </a:extLst>
          </p:cNvPr>
          <p:cNvSpPr txBox="1"/>
          <p:nvPr/>
        </p:nvSpPr>
        <p:spPr>
          <a:xfrm>
            <a:off x="748742" y="1878278"/>
            <a:ext cx="10694516" cy="3954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1700" b="1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Edukacja</a:t>
            </a:r>
            <a:r>
              <a:rPr lang="pl-PL" sz="17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700" dirty="0" err="1">
                <a:solidFill>
                  <a:srgbClr val="002060"/>
                </a:solidFill>
              </a:rPr>
              <a:t>działania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edukacyjne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często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stanowią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swojego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rodzaju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pomost</a:t>
            </a:r>
            <a:r>
              <a:rPr lang="en-US" sz="1700" dirty="0">
                <a:solidFill>
                  <a:srgbClr val="002060"/>
                </a:solidFill>
              </a:rPr>
              <a:t> do </a:t>
            </a:r>
            <a:r>
              <a:rPr lang="en-US" sz="1700" dirty="0" err="1">
                <a:solidFill>
                  <a:srgbClr val="002060"/>
                </a:solidFill>
              </a:rPr>
              <a:t>współpracy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badawczej</a:t>
            </a:r>
            <a:r>
              <a:rPr lang="en-US" sz="1700" dirty="0">
                <a:solidFill>
                  <a:srgbClr val="002060"/>
                </a:solidFill>
              </a:rPr>
              <a:t>, </a:t>
            </a:r>
            <a:r>
              <a:rPr lang="en-US" sz="1700" dirty="0" err="1">
                <a:solidFill>
                  <a:srgbClr val="002060"/>
                </a:solidFill>
              </a:rPr>
              <a:t>poprzez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budowanie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relacji</a:t>
            </a:r>
            <a:r>
              <a:rPr lang="en-US" sz="1700" dirty="0">
                <a:solidFill>
                  <a:srgbClr val="002060"/>
                </a:solidFill>
              </a:rPr>
              <a:t>, </a:t>
            </a:r>
            <a:r>
              <a:rPr lang="en-US" sz="1700" dirty="0" err="1">
                <a:solidFill>
                  <a:srgbClr val="002060"/>
                </a:solidFill>
              </a:rPr>
              <a:t>poznawanie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wzajemnych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potrzeb</a:t>
            </a:r>
            <a:r>
              <a:rPr lang="en-US" sz="1700" dirty="0">
                <a:solidFill>
                  <a:srgbClr val="002060"/>
                </a:solidFill>
              </a:rPr>
              <a:t> i </a:t>
            </a:r>
            <a:r>
              <a:rPr lang="en-US" sz="1700" dirty="0" err="1">
                <a:solidFill>
                  <a:srgbClr val="002060"/>
                </a:solidFill>
              </a:rPr>
              <a:t>możliwości</a:t>
            </a:r>
            <a:r>
              <a:rPr lang="pl-PL" sz="1700" kern="100" dirty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pl-PL" sz="17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przez edukację pokazujemy biznesowi czym naukowo zajmują się uczelnie, </a:t>
            </a:r>
            <a:r>
              <a:rPr lang="pl-PL" sz="1700" kern="100" dirty="0">
                <a:solidFill>
                  <a:srgbClr val="002060"/>
                </a:solidFill>
                <a:cs typeface="Times New Roman" panose="02020603050405020304" pitchFamily="18" charset="0"/>
              </a:rPr>
              <a:t>ale </a:t>
            </a:r>
            <a:r>
              <a:rPr lang="pl-PL" sz="17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to buduje wizerunek uczelni głównie jako oferującej usługi edukacyjne</a:t>
            </a:r>
            <a:r>
              <a:rPr lang="pl-PL" sz="1700" dirty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1700" b="1" kern="100" dirty="0">
                <a:solidFill>
                  <a:srgbClr val="002060"/>
                </a:solidFill>
                <a:cs typeface="Times New Roman" panose="02020603050405020304" pitchFamily="18" charset="0"/>
              </a:rPr>
              <a:t>K</a:t>
            </a:r>
            <a:r>
              <a:rPr lang="en-US" sz="1700" b="1" dirty="0" err="1">
                <a:solidFill>
                  <a:srgbClr val="002060"/>
                </a:solidFill>
              </a:rPr>
              <a:t>onkurenc</a:t>
            </a:r>
            <a:r>
              <a:rPr lang="pl-PL" sz="1700" b="1" dirty="0" err="1">
                <a:solidFill>
                  <a:srgbClr val="002060"/>
                </a:solidFill>
              </a:rPr>
              <a:t>yjność</a:t>
            </a:r>
            <a:r>
              <a:rPr lang="en-US" sz="1700" b="1" dirty="0">
                <a:solidFill>
                  <a:srgbClr val="002060"/>
                </a:solidFill>
              </a:rPr>
              <a:t> </a:t>
            </a:r>
            <a:r>
              <a:rPr lang="pl-PL" sz="1700" dirty="0">
                <a:solidFill>
                  <a:srgbClr val="002060"/>
                </a:solidFill>
              </a:rPr>
              <a:t>- </a:t>
            </a:r>
            <a:r>
              <a:rPr lang="pl-PL" sz="1700" kern="100" dirty="0">
                <a:solidFill>
                  <a:srgbClr val="002060"/>
                </a:solidFill>
                <a:cs typeface="Times New Roman" panose="02020603050405020304" pitchFamily="18" charset="0"/>
              </a:rPr>
              <a:t>k</a:t>
            </a:r>
            <a:r>
              <a:rPr lang="pl-PL" sz="17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onkurencja</a:t>
            </a:r>
            <a:r>
              <a:rPr lang="pl-PL" sz="1700" b="1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innych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uczelni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wskazuje</a:t>
            </a:r>
            <a:r>
              <a:rPr lang="en-US" sz="1700" dirty="0">
                <a:solidFill>
                  <a:srgbClr val="002060"/>
                </a:solidFill>
              </a:rPr>
              <a:t>, </a:t>
            </a:r>
            <a:r>
              <a:rPr lang="en-US" sz="1700" dirty="0" err="1">
                <a:solidFill>
                  <a:srgbClr val="002060"/>
                </a:solidFill>
              </a:rPr>
              <a:t>że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są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uczelnie</a:t>
            </a:r>
            <a:r>
              <a:rPr lang="en-US" sz="1700" dirty="0">
                <a:solidFill>
                  <a:srgbClr val="002060"/>
                </a:solidFill>
              </a:rPr>
              <a:t>, </a:t>
            </a:r>
            <a:r>
              <a:rPr lang="en-US" sz="1700" dirty="0" err="1">
                <a:solidFill>
                  <a:srgbClr val="002060"/>
                </a:solidFill>
              </a:rPr>
              <a:t>które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pl-PL" sz="1700" dirty="0">
                <a:solidFill>
                  <a:srgbClr val="002060"/>
                </a:solidFill>
              </a:rPr>
              <a:t>ją </a:t>
            </a:r>
            <a:r>
              <a:rPr lang="en-US" sz="1700" dirty="0" err="1">
                <a:solidFill>
                  <a:srgbClr val="002060"/>
                </a:solidFill>
              </a:rPr>
              <a:t>wygrywają</a:t>
            </a:r>
            <a:r>
              <a:rPr lang="en-US" sz="1700" dirty="0">
                <a:solidFill>
                  <a:srgbClr val="002060"/>
                </a:solidFill>
              </a:rPr>
              <a:t>, a </a:t>
            </a:r>
            <a:r>
              <a:rPr lang="en-US" sz="1700" dirty="0" err="1">
                <a:solidFill>
                  <a:srgbClr val="002060"/>
                </a:solidFill>
              </a:rPr>
              <a:t>więc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nie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może</a:t>
            </a:r>
            <a:r>
              <a:rPr lang="en-US" sz="1700" dirty="0">
                <a:solidFill>
                  <a:srgbClr val="002060"/>
                </a:solidFill>
              </a:rPr>
              <a:t> to </a:t>
            </a:r>
            <a:r>
              <a:rPr lang="en-US" sz="1700" dirty="0" err="1">
                <a:solidFill>
                  <a:srgbClr val="002060"/>
                </a:solidFill>
              </a:rPr>
              <a:t>być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trudność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obiektywna</a:t>
            </a:r>
            <a:r>
              <a:rPr lang="pl-PL" sz="1700" dirty="0">
                <a:solidFill>
                  <a:srgbClr val="002060"/>
                </a:solidFill>
              </a:rPr>
              <a:t> (żadna uczelnia nie ma szans w relacji z biznesem),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tylko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subiektywna</a:t>
            </a:r>
            <a:r>
              <a:rPr lang="pl-PL" sz="1700" dirty="0">
                <a:solidFill>
                  <a:srgbClr val="002060"/>
                </a:solidFill>
              </a:rPr>
              <a:t> (dana uczelnia nie potrafi);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chyba</a:t>
            </a:r>
            <a:r>
              <a:rPr lang="pl-PL" sz="1700" dirty="0">
                <a:solidFill>
                  <a:srgbClr val="002060"/>
                </a:solidFill>
              </a:rPr>
              <a:t>,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że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oznacza</a:t>
            </a:r>
            <a:r>
              <a:rPr lang="en-US" sz="1700" dirty="0">
                <a:solidFill>
                  <a:srgbClr val="002060"/>
                </a:solidFill>
              </a:rPr>
              <a:t> to </a:t>
            </a:r>
            <a:r>
              <a:rPr lang="en-US" sz="1700" dirty="0" err="1">
                <a:solidFill>
                  <a:srgbClr val="002060"/>
                </a:solidFill>
              </a:rPr>
              <a:t>konkurencję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ze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strony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uczelni</a:t>
            </a:r>
            <a:r>
              <a:rPr lang="en-US" sz="1700" dirty="0">
                <a:solidFill>
                  <a:srgbClr val="002060"/>
                </a:solidFill>
              </a:rPr>
              <a:t>/</a:t>
            </a:r>
            <a:r>
              <a:rPr lang="en-US" sz="1700" dirty="0" err="1">
                <a:solidFill>
                  <a:srgbClr val="002060"/>
                </a:solidFill>
              </a:rPr>
              <a:t>wydziałów</a:t>
            </a:r>
            <a:r>
              <a:rPr lang="en-US" sz="1700" dirty="0">
                <a:solidFill>
                  <a:srgbClr val="002060"/>
                </a:solidFill>
              </a:rPr>
              <a:t>/</a:t>
            </a:r>
            <a:r>
              <a:rPr lang="en-US" sz="1700" dirty="0" err="1">
                <a:solidFill>
                  <a:srgbClr val="002060"/>
                </a:solidFill>
              </a:rPr>
              <a:t>jednostek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innych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niż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pl-PL" sz="1700" dirty="0">
                <a:solidFill>
                  <a:srgbClr val="002060"/>
                </a:solidFill>
              </a:rPr>
              <a:t>te, które </a:t>
            </a:r>
            <a:r>
              <a:rPr lang="en-US" sz="1700" dirty="0" err="1">
                <a:solidFill>
                  <a:srgbClr val="002060"/>
                </a:solidFill>
              </a:rPr>
              <a:t>zajmują</a:t>
            </a:r>
            <a:r>
              <a:rPr lang="en-US" sz="1700" dirty="0">
                <a:solidFill>
                  <a:srgbClr val="002060"/>
                </a:solidFill>
              </a:rPr>
              <a:t> </a:t>
            </a:r>
            <a:r>
              <a:rPr lang="en-US" sz="1700" dirty="0" err="1">
                <a:solidFill>
                  <a:srgbClr val="002060"/>
                </a:solidFill>
              </a:rPr>
              <a:t>się</a:t>
            </a:r>
            <a:r>
              <a:rPr lang="en-US" sz="1700" dirty="0">
                <a:solidFill>
                  <a:srgbClr val="002060"/>
                </a:solidFill>
              </a:rPr>
              <a:t> </a:t>
            </a:r>
            <a:r>
              <a:rPr lang="pl-PL" sz="1700" dirty="0">
                <a:solidFill>
                  <a:srgbClr val="002060"/>
                </a:solidFill>
              </a:rPr>
              <a:t>naukami o z</a:t>
            </a:r>
            <a:r>
              <a:rPr lang="en-US" sz="1700" dirty="0" err="1">
                <a:solidFill>
                  <a:srgbClr val="002060"/>
                </a:solidFill>
              </a:rPr>
              <a:t>arządzani</a:t>
            </a:r>
            <a:r>
              <a:rPr lang="pl-PL" sz="1700" dirty="0">
                <a:solidFill>
                  <a:srgbClr val="002060"/>
                </a:solidFill>
              </a:rPr>
              <a:t>u</a:t>
            </a:r>
            <a:r>
              <a:rPr lang="en-US" sz="1700" dirty="0">
                <a:solidFill>
                  <a:srgbClr val="002060"/>
                </a:solidFill>
              </a:rPr>
              <a:t> i </a:t>
            </a:r>
            <a:r>
              <a:rPr lang="pl-PL" sz="1700" dirty="0">
                <a:solidFill>
                  <a:srgbClr val="002060"/>
                </a:solidFill>
              </a:rPr>
              <a:t>jakości (są lepsze od nas …).</a:t>
            </a:r>
            <a:endParaRPr lang="en-US" sz="1700" dirty="0">
              <a:solidFill>
                <a:srgbClr val="002060"/>
              </a:solidFill>
            </a:endParaRP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1700" b="1" dirty="0">
                <a:solidFill>
                  <a:srgbClr val="002060"/>
                </a:solidFill>
                <a:ea typeface="Times New Roman" panose="02020603050405020304" pitchFamily="18" charset="0"/>
              </a:rPr>
              <a:t>Skuteczność</a:t>
            </a:r>
            <a:r>
              <a:rPr lang="pl-PL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- j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ako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środowisko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pl-PL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mamy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kłopot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z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ewaluacją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potecjału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naukowego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różnorakich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działań</a:t>
            </a:r>
            <a:r>
              <a:rPr lang="pl-PL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podejmowanych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przez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uczelnie</a:t>
            </a:r>
            <a:r>
              <a:rPr lang="pl-PL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(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wida</a:t>
            </a:r>
            <a:r>
              <a:rPr lang="pl-PL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ć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rozbieżność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w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ocenie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podobnych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inicjatyw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,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brak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ocen</a:t>
            </a:r>
            <a:r>
              <a:rPr lang="pl-PL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...</a:t>
            </a:r>
            <a:r>
              <a:rPr lang="pl-PL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); s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ystem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nie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daje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ani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wskazówek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, ani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nie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pozwala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na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oddolne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uformowanie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się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dobrych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praktyk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,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bo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wszyscy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zajęci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są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gonieniem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ciągle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zmieniających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się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wymogów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forma</a:t>
            </a:r>
            <a:r>
              <a:rPr lang="pl-PL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l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nych</a:t>
            </a:r>
            <a:r>
              <a:rPr lang="pl-PL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;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pl-PL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r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ozwiązanie</a:t>
            </a:r>
            <a:r>
              <a:rPr lang="pl-PL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m może być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wymiana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doświadczeń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,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konsekwentne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realizowanie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inicjatyw</a:t>
            </a:r>
            <a:r>
              <a:rPr lang="pl-PL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,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uważne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śledzenie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trendów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z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zagranicy</a:t>
            </a:r>
            <a:r>
              <a:rPr lang="pl-PL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i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przeszczepianie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tego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co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działa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(a co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być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może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nawet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ważniejsze</a:t>
            </a:r>
            <a:r>
              <a:rPr lang="pl-PL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unikanie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tego</a:t>
            </a:r>
            <a:r>
              <a:rPr lang="pl-PL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,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co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już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wiadomo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,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że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nie</a:t>
            </a:r>
            <a:r>
              <a:rPr lang="en-US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dział</a:t>
            </a:r>
            <a:r>
              <a:rPr lang="pl-PL" sz="1700" dirty="0">
                <a:solidFill>
                  <a:srgbClr val="002060"/>
                </a:solidFill>
                <a:ea typeface="Times New Roman" panose="02020603050405020304" pitchFamily="18" charset="0"/>
              </a:rPr>
              <a:t>a).</a:t>
            </a:r>
            <a:endParaRPr lang="en-US" sz="1700" dirty="0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15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D40D8-C2AF-83E7-B69E-5E13E6138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9C1283D3-34DC-871F-6E73-6F2AD9297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104189F-D83F-D065-8BE4-F520319C4C2A}"/>
              </a:ext>
            </a:extLst>
          </p:cNvPr>
          <p:cNvSpPr txBox="1"/>
          <p:nvPr/>
        </p:nvSpPr>
        <p:spPr>
          <a:xfrm>
            <a:off x="1678329" y="2439208"/>
            <a:ext cx="909770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0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Prof. dr hab. Ewa Stańczyk-</a:t>
            </a:r>
            <a:r>
              <a:rPr lang="pl-PL" sz="2000" kern="100" dirty="0" err="1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Hugiet</a:t>
            </a:r>
            <a:r>
              <a:rPr lang="pl-PL" sz="20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, Uniwersytet Ekonomiczny we Wrocławiu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0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Prof. dr hab. inż. Joanna </a:t>
            </a:r>
            <a:r>
              <a:rPr lang="pl-PL" sz="2000" kern="100" dirty="0" err="1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Ejdys</a:t>
            </a:r>
            <a:r>
              <a:rPr lang="pl-PL" sz="20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, Politechnika Białostocka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000" kern="100" dirty="0">
                <a:solidFill>
                  <a:srgbClr val="00206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Prof. dr hab. Piotr Jedynak, Uniwersytet Jagielloński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0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Prof. dr hab. Maciej </a:t>
            </a:r>
            <a:r>
              <a:rPr lang="pl-PL" sz="2000" kern="100" dirty="0" err="1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Zastempowski</a:t>
            </a:r>
            <a:r>
              <a:rPr lang="pl-PL" sz="20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, Uniwersytet Mikołaja Kopernika w Toruniu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000" kern="100" dirty="0">
                <a:solidFill>
                  <a:srgbClr val="00206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Dr hab. Arkadiusz Kawa, </a:t>
            </a:r>
            <a:r>
              <a:rPr lang="pl-PL" sz="20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prof. UEP, Uniwersytet Ekonomiczny w Poznaniu </a:t>
            </a:r>
            <a:endParaRPr lang="pl-PL" sz="2000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0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Dr inż. Marek </a:t>
            </a:r>
            <a:r>
              <a:rPr lang="pl-PL" sz="2000" kern="100" dirty="0" err="1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Sekieta</a:t>
            </a:r>
            <a:r>
              <a:rPr lang="pl-PL" sz="20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, Politechnika Łódzka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l-PL" sz="2000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0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Dr hab. Beata Skowron-Mielnik, prof. UEP, Uniwersytet Ekonomiczny w Poznaniu </a:t>
            </a:r>
          </a:p>
          <a:p>
            <a:pPr>
              <a:spcBef>
                <a:spcPts val="600"/>
              </a:spcBef>
            </a:pPr>
            <a:endParaRPr lang="pl-PL" sz="2000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8944943F-9DB9-9FC1-79BA-8AAB0565E3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9631" y="515924"/>
            <a:ext cx="1878816" cy="1348739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44F74F47-703A-4C10-92C3-3B504386BC2C}"/>
              </a:ext>
            </a:extLst>
          </p:cNvPr>
          <p:cNvSpPr txBox="1"/>
          <p:nvPr/>
        </p:nvSpPr>
        <p:spPr>
          <a:xfrm>
            <a:off x="3998969" y="836350"/>
            <a:ext cx="74834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000" b="1" i="0" dirty="0">
                <a:solidFill>
                  <a:srgbClr val="002060"/>
                </a:solidFill>
                <a:effectLst/>
              </a:rPr>
              <a:t>Uczestnicy debaty</a:t>
            </a:r>
            <a:endParaRPr lang="pl-PL" sz="4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07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5AE34448-2892-5C04-9E39-C64A6C038F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4EE4EDE-3D36-E05B-F527-49BC46B34E43}"/>
              </a:ext>
            </a:extLst>
          </p:cNvPr>
          <p:cNvSpPr txBox="1"/>
          <p:nvPr/>
        </p:nvSpPr>
        <p:spPr>
          <a:xfrm>
            <a:off x="1713072" y="2420077"/>
            <a:ext cx="9277293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+mj-lt"/>
              <a:buAutoNum type="arabicParenR"/>
            </a:pPr>
            <a:r>
              <a:rPr lang="pl-PL" sz="2000" dirty="0">
                <a:solidFill>
                  <a:srgbClr val="002060"/>
                </a:solidFill>
              </a:rPr>
              <a:t>Czego wzajemnie od siebie możemy się nauczyć? Czy są praktyki, które mogą być stosowane niezależnie od uczelni (tzw. standard promocji nauki)? </a:t>
            </a:r>
            <a:endParaRPr lang="en-US" sz="2000" dirty="0">
              <a:solidFill>
                <a:srgbClr val="002060"/>
              </a:solidFill>
            </a:endParaRPr>
          </a:p>
          <a:p>
            <a:pPr marL="342900" lvl="0" indent="-342900">
              <a:spcBef>
                <a:spcPts val="1200"/>
              </a:spcBef>
              <a:buFont typeface="+mj-lt"/>
              <a:buAutoNum type="arabicParenR"/>
            </a:pPr>
            <a:r>
              <a:rPr lang="pl-PL" sz="2000" dirty="0">
                <a:solidFill>
                  <a:srgbClr val="002060"/>
                </a:solidFill>
              </a:rPr>
              <a:t>Co się sprawdza, szczególnie w relacji nauka-biznes, a co nie i dlaczego? Co decyduje o skuteczności działań na styku nauka-biznes? </a:t>
            </a:r>
            <a:endParaRPr lang="en-US" sz="2000" dirty="0">
              <a:solidFill>
                <a:srgbClr val="002060"/>
              </a:solidFill>
            </a:endParaRPr>
          </a:p>
          <a:p>
            <a:pPr marL="342900" lvl="0" indent="-342900">
              <a:spcBef>
                <a:spcPts val="1200"/>
              </a:spcBef>
              <a:buFont typeface="+mj-lt"/>
              <a:buAutoNum type="arabicParenR"/>
            </a:pPr>
            <a:r>
              <a:rPr lang="pl-PL" sz="2000" dirty="0">
                <a:solidFill>
                  <a:srgbClr val="002060"/>
                </a:solidFill>
              </a:rPr>
              <a:t>Jakie są czynniki sukcesu i trudności w poszczególnych kategoriach działań?</a:t>
            </a:r>
            <a:endParaRPr lang="en-US" sz="2000" dirty="0">
              <a:solidFill>
                <a:srgbClr val="002060"/>
              </a:solidFill>
            </a:endParaRPr>
          </a:p>
          <a:p>
            <a:pPr marL="342900" lvl="0" indent="-342900">
              <a:spcBef>
                <a:spcPts val="1200"/>
              </a:spcBef>
              <a:buFont typeface="+mj-lt"/>
              <a:buAutoNum type="arabicParenR"/>
            </a:pPr>
            <a:r>
              <a:rPr lang="pl-PL" sz="2000" dirty="0">
                <a:solidFill>
                  <a:srgbClr val="002060"/>
                </a:solidFill>
              </a:rPr>
              <a:t>Czy konieczność przygotowania się do oceny w ramach III kryterium ewaluacji wpłynęła na nasz sposób myślenia o planowaniu, realizacji oraz komunikowaniu rezultatów badań naukowych? </a:t>
            </a:r>
          </a:p>
          <a:p>
            <a:pPr marL="342900" lvl="0" indent="-342900">
              <a:spcBef>
                <a:spcPts val="1200"/>
              </a:spcBef>
              <a:buFont typeface="+mj-lt"/>
              <a:buAutoNum type="arabicParenR"/>
            </a:pPr>
            <a:r>
              <a:rPr lang="pl-PL" sz="2000" dirty="0">
                <a:solidFill>
                  <a:srgbClr val="002060"/>
                </a:solidFill>
              </a:rPr>
              <a:t>Jaka może być rola </a:t>
            </a:r>
            <a:r>
              <a:rPr lang="pl-PL" sz="2000" dirty="0" err="1">
                <a:solidFill>
                  <a:srgbClr val="002060"/>
                </a:solidFill>
              </a:rPr>
              <a:t>KNOiZ</a:t>
            </a:r>
            <a:r>
              <a:rPr lang="pl-PL" sz="2000" dirty="0">
                <a:solidFill>
                  <a:srgbClr val="002060"/>
                </a:solidFill>
              </a:rPr>
              <a:t> we wzmacnianiu wpływu społecznego badań naukowych?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A25FBAF-D820-6F62-C353-6902AD7410F5}"/>
              </a:ext>
            </a:extLst>
          </p:cNvPr>
          <p:cNvSpPr txBox="1"/>
          <p:nvPr/>
        </p:nvSpPr>
        <p:spPr>
          <a:xfrm>
            <a:off x="3898555" y="995016"/>
            <a:ext cx="9277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000" b="1" kern="100" dirty="0">
                <a:solidFill>
                  <a:srgbClr val="002060"/>
                </a:solidFill>
                <a:cs typeface="Times New Roman" panose="02020603050405020304" pitchFamily="18" charset="0"/>
              </a:rPr>
              <a:t>Pytania do debaty</a:t>
            </a: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1235F9E1-D6F1-0F91-297F-3EA78576EE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8875" y="674590"/>
            <a:ext cx="1878816" cy="134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29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D40D8-C2AF-83E7-B69E-5E13E6138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9C1283D3-34DC-871F-6E73-6F2AD9297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8944943F-9DB9-9FC1-79BA-8AAB0565E3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8769" y="446321"/>
            <a:ext cx="1878816" cy="1348739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44F74F47-703A-4C10-92C3-3B504386BC2C}"/>
              </a:ext>
            </a:extLst>
          </p:cNvPr>
          <p:cNvSpPr txBox="1"/>
          <p:nvPr/>
        </p:nvSpPr>
        <p:spPr>
          <a:xfrm>
            <a:off x="1635882" y="318642"/>
            <a:ext cx="892023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200" b="1" i="0" dirty="0">
                <a:solidFill>
                  <a:srgbClr val="002060"/>
                </a:solidFill>
                <a:effectLst/>
              </a:rPr>
              <a:t>Wyniki </a:t>
            </a:r>
            <a:br>
              <a:rPr lang="pl-PL" sz="3200" b="1" i="0" dirty="0">
                <a:solidFill>
                  <a:srgbClr val="002060"/>
                </a:solidFill>
                <a:effectLst/>
              </a:rPr>
            </a:br>
            <a:r>
              <a:rPr lang="pl-PL" sz="3200" b="1" i="0" dirty="0">
                <a:solidFill>
                  <a:srgbClr val="002060"/>
                </a:solidFill>
                <a:effectLst/>
              </a:rPr>
              <a:t>– kluczowe czynniki sukcesu </a:t>
            </a:r>
            <a:br>
              <a:rPr lang="pl-PL" sz="3200" b="1" i="0" dirty="0">
                <a:solidFill>
                  <a:srgbClr val="002060"/>
                </a:solidFill>
                <a:effectLst/>
              </a:rPr>
            </a:br>
            <a:r>
              <a:rPr lang="pl-PL" sz="3200" b="1" i="0" dirty="0">
                <a:solidFill>
                  <a:srgbClr val="002060"/>
                </a:solidFill>
                <a:effectLst/>
              </a:rPr>
              <a:t>lub jego braku</a:t>
            </a:r>
            <a:endParaRPr lang="pl-PL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DFF5F25-070F-4D1A-8A99-911D1E257B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6283974"/>
              </p:ext>
            </p:extLst>
          </p:nvPr>
        </p:nvGraphicFramePr>
        <p:xfrm>
          <a:off x="1732165" y="1284790"/>
          <a:ext cx="8727670" cy="4976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662565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5E0BC07F-9B5F-6D5D-9B46-BFDBAC8A2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4" name="Grafika 3">
            <a:extLst>
              <a:ext uri="{FF2B5EF4-FFF2-40B4-BE49-F238E27FC236}">
                <a16:creationId xmlns:a16="http://schemas.microsoft.com/office/drawing/2014/main" id="{A4945A10-5537-B217-5BDE-2AEF5836D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5794" y="824195"/>
            <a:ext cx="1878816" cy="1348739"/>
          </a:xfrm>
          <a:prstGeom prst="rect">
            <a:avLst/>
          </a:prstGeom>
        </p:spPr>
      </p:pic>
      <p:sp>
        <p:nvSpPr>
          <p:cNvPr id="5" name="Tytuł 1">
            <a:extLst>
              <a:ext uri="{FF2B5EF4-FFF2-40B4-BE49-F238E27FC236}">
                <a16:creationId xmlns:a16="http://schemas.microsoft.com/office/drawing/2014/main" id="{A5268FF1-70D4-FBDD-669D-292133E73609}"/>
              </a:ext>
            </a:extLst>
          </p:cNvPr>
          <p:cNvSpPr txBox="1">
            <a:spLocks/>
          </p:cNvSpPr>
          <p:nvPr/>
        </p:nvSpPr>
        <p:spPr>
          <a:xfrm>
            <a:off x="3436620" y="2865754"/>
            <a:ext cx="8755380" cy="112649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pl-PL" sz="4000" b="1" i="0" dirty="0">
                <a:solidFill>
                  <a:srgbClr val="002060"/>
                </a:solidFill>
                <a:effectLst/>
                <a:latin typeface="+mn-lt"/>
              </a:rPr>
              <a:t>Dziękujemy za współpracę!</a:t>
            </a:r>
            <a:endParaRPr lang="pl-PL" sz="4000" b="1" kern="0" dirty="0">
              <a:solidFill>
                <a:srgbClr val="002060"/>
              </a:solidFill>
              <a:latin typeface="+mn-lt"/>
            </a:endParaRPr>
          </a:p>
          <a:p>
            <a:endParaRPr lang="pl-PL" altLang="pl-PL" b="1" kern="0" dirty="0">
              <a:solidFill>
                <a:srgbClr val="771E18"/>
              </a:solidFill>
            </a:endParaRP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8911FD53-DDAD-FF08-B4EC-117666AA292F}"/>
              </a:ext>
            </a:extLst>
          </p:cNvPr>
          <p:cNvSpPr txBox="1">
            <a:spLocks/>
          </p:cNvSpPr>
          <p:nvPr/>
        </p:nvSpPr>
        <p:spPr>
          <a:xfrm>
            <a:off x="2594610" y="1653170"/>
            <a:ext cx="9224496" cy="465201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  <a:defRPr/>
            </a:pPr>
            <a:endParaRPr lang="pl-PL" altLang="pl-PL" sz="2800" kern="0" dirty="0"/>
          </a:p>
        </p:txBody>
      </p:sp>
    </p:spTree>
    <p:extLst>
      <p:ext uri="{BB962C8B-B14F-4D97-AF65-F5344CB8AC3E}">
        <p14:creationId xmlns:p14="http://schemas.microsoft.com/office/powerpoint/2010/main" val="94270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5E0BC07F-9B5F-6D5D-9B46-BFDBAC8A2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4" name="Grafika 3">
            <a:extLst>
              <a:ext uri="{FF2B5EF4-FFF2-40B4-BE49-F238E27FC236}">
                <a16:creationId xmlns:a16="http://schemas.microsoft.com/office/drawing/2014/main" id="{A4945A10-5537-B217-5BDE-2AEF5836D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4875" y="530700"/>
            <a:ext cx="2207710" cy="1714500"/>
          </a:xfrm>
          <a:prstGeom prst="rect">
            <a:avLst/>
          </a:prstGeom>
        </p:spPr>
      </p:pic>
      <p:sp>
        <p:nvSpPr>
          <p:cNvPr id="5" name="Tytuł 1">
            <a:extLst>
              <a:ext uri="{FF2B5EF4-FFF2-40B4-BE49-F238E27FC236}">
                <a16:creationId xmlns:a16="http://schemas.microsoft.com/office/drawing/2014/main" id="{A5268FF1-70D4-FBDD-669D-292133E73609}"/>
              </a:ext>
            </a:extLst>
          </p:cNvPr>
          <p:cNvSpPr txBox="1">
            <a:spLocks/>
          </p:cNvSpPr>
          <p:nvPr/>
        </p:nvSpPr>
        <p:spPr>
          <a:xfrm>
            <a:off x="3264498" y="932426"/>
            <a:ext cx="8229600" cy="158369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pl-PL" altLang="pl-PL" sz="4000" b="1" kern="0" dirty="0">
                <a:solidFill>
                  <a:srgbClr val="002060"/>
                </a:solidFill>
                <a:latin typeface="+mn-lt"/>
              </a:rPr>
              <a:t>Agenda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8911FD53-DDAD-FF08-B4EC-117666AA292F}"/>
              </a:ext>
            </a:extLst>
          </p:cNvPr>
          <p:cNvSpPr txBox="1">
            <a:spLocks/>
          </p:cNvSpPr>
          <p:nvPr/>
        </p:nvSpPr>
        <p:spPr>
          <a:xfrm>
            <a:off x="3176983" y="2516117"/>
            <a:ext cx="9121626" cy="412623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80340" indent="-180340" algn="l"/>
            <a:r>
              <a:rPr lang="pl-PL" sz="2800" dirty="0">
                <a:solidFill>
                  <a:srgbClr val="002060"/>
                </a:solidFill>
                <a:highlight>
                  <a:srgbClr val="FFFFFF"/>
                </a:highlight>
              </a:rPr>
              <a:t> Planowane działania Sekcji</a:t>
            </a:r>
          </a:p>
          <a:p>
            <a:pPr marL="180340" indent="-180340"/>
            <a:r>
              <a:rPr lang="pl-PL" sz="2800" i="0" u="none" strike="noStrike" dirty="0">
                <a:solidFill>
                  <a:srgbClr val="002060"/>
                </a:solidFill>
                <a:effectLst/>
                <a:highlight>
                  <a:srgbClr val="FFFFFF"/>
                </a:highlight>
              </a:rPr>
              <a:t> Pierwsze działanie</a:t>
            </a:r>
          </a:p>
          <a:p>
            <a:pPr marL="180340" indent="-180340"/>
            <a:r>
              <a:rPr lang="pl-PL" sz="2800" i="0" dirty="0">
                <a:solidFill>
                  <a:srgbClr val="002060"/>
                </a:solidFill>
                <a:effectLst/>
              </a:rPr>
              <a:t> Zakres zebranych informacji </a:t>
            </a:r>
          </a:p>
          <a:p>
            <a:pPr marL="180340" indent="-180340"/>
            <a:r>
              <a:rPr lang="pl-PL" sz="28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Wyniki</a:t>
            </a:r>
          </a:p>
          <a:p>
            <a:pPr marL="180340" indent="-180340"/>
            <a:r>
              <a:rPr lang="pl-PL" sz="28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Wnioski</a:t>
            </a:r>
          </a:p>
          <a:p>
            <a:pPr marL="180340" indent="-180340"/>
            <a:r>
              <a:rPr lang="pl-PL" sz="2800" kern="100" dirty="0">
                <a:solidFill>
                  <a:srgbClr val="00206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Debata </a:t>
            </a:r>
          </a:p>
          <a:p>
            <a:pPr marL="180340" indent="-180340"/>
            <a:endParaRPr lang="pl-PL" sz="2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80340" indent="-180340"/>
            <a:endParaRPr lang="pl-PL" sz="2400" b="0" i="0" u="none" strike="noStrike" dirty="0">
              <a:solidFill>
                <a:srgbClr val="242424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0" indent="0" algn="just">
              <a:buNone/>
              <a:defRPr/>
            </a:pPr>
            <a:endParaRPr lang="pl-PL" altLang="pl-PL" sz="2800" kern="0" dirty="0"/>
          </a:p>
        </p:txBody>
      </p:sp>
    </p:spTree>
    <p:extLst>
      <p:ext uri="{BB962C8B-B14F-4D97-AF65-F5344CB8AC3E}">
        <p14:creationId xmlns:p14="http://schemas.microsoft.com/office/powerpoint/2010/main" val="2646979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4BE325-46F1-491D-94A5-BAED3BADA3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trzałka w prawo 10">
            <a:extLst>
              <a:ext uri="{FF2B5EF4-FFF2-40B4-BE49-F238E27FC236}">
                <a16:creationId xmlns:a16="http://schemas.microsoft.com/office/drawing/2014/main" id="{AB48E6A2-B4A4-91BA-08D0-EBCCD0FD390F}"/>
              </a:ext>
            </a:extLst>
          </p:cNvPr>
          <p:cNvSpPr/>
          <p:nvPr/>
        </p:nvSpPr>
        <p:spPr>
          <a:xfrm>
            <a:off x="1400559" y="3429000"/>
            <a:ext cx="680331" cy="101437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2ABA16EC-D569-89CD-66CB-CDE958AA57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4" name="Grafika 3">
            <a:extLst>
              <a:ext uri="{FF2B5EF4-FFF2-40B4-BE49-F238E27FC236}">
                <a16:creationId xmlns:a16="http://schemas.microsoft.com/office/drawing/2014/main" id="{C006D814-41A5-E88A-7583-6C3D375BAE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1800" y="564421"/>
            <a:ext cx="1878816" cy="1348739"/>
          </a:xfrm>
          <a:prstGeom prst="rect">
            <a:avLst/>
          </a:prstGeom>
        </p:spPr>
      </p:pic>
      <p:sp>
        <p:nvSpPr>
          <p:cNvPr id="5" name="Tytuł 1">
            <a:extLst>
              <a:ext uri="{FF2B5EF4-FFF2-40B4-BE49-F238E27FC236}">
                <a16:creationId xmlns:a16="http://schemas.microsoft.com/office/drawing/2014/main" id="{070AF6BB-3F3C-8E35-F334-6D0A41335324}"/>
              </a:ext>
            </a:extLst>
          </p:cNvPr>
          <p:cNvSpPr txBox="1">
            <a:spLocks/>
          </p:cNvSpPr>
          <p:nvPr/>
        </p:nvSpPr>
        <p:spPr>
          <a:xfrm>
            <a:off x="3295715" y="222249"/>
            <a:ext cx="8225725" cy="108077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pl-PL" altLang="pl-PL" b="1" kern="0" dirty="0">
              <a:solidFill>
                <a:srgbClr val="771E18"/>
              </a:solidFill>
            </a:endParaRP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93190E60-9AB3-DF5A-3DDC-884B7EDA63AC}"/>
              </a:ext>
            </a:extLst>
          </p:cNvPr>
          <p:cNvSpPr txBox="1">
            <a:spLocks/>
          </p:cNvSpPr>
          <p:nvPr/>
        </p:nvSpPr>
        <p:spPr>
          <a:xfrm>
            <a:off x="2720340" y="1303020"/>
            <a:ext cx="9098766" cy="49377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l">
              <a:buNone/>
            </a:pPr>
            <a:endParaRPr lang="pl-PL" sz="2400" dirty="0">
              <a:solidFill>
                <a:srgbClr val="242424"/>
              </a:solidFill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180340">
              <a:lnSpc>
                <a:spcPct val="107000"/>
              </a:lnSpc>
            </a:pPr>
            <a:endParaRPr lang="pl-PL" sz="2800" dirty="0">
              <a:solidFill>
                <a:srgbClr val="242424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  <a:defRPr/>
            </a:pPr>
            <a:endParaRPr lang="pl-PL" altLang="pl-PL" sz="2800" kern="0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BCDCB524-ECA1-B60F-15A5-D2340F1A283B}"/>
              </a:ext>
            </a:extLst>
          </p:cNvPr>
          <p:cNvSpPr txBox="1"/>
          <p:nvPr/>
        </p:nvSpPr>
        <p:spPr>
          <a:xfrm>
            <a:off x="2803381" y="1238791"/>
            <a:ext cx="89326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000" b="1" u="none" strike="noStrike" dirty="0">
                <a:solidFill>
                  <a:srgbClr val="002060"/>
                </a:solidFill>
                <a:highlight>
                  <a:srgbClr val="FFFFFF"/>
                </a:highlight>
              </a:rPr>
              <a:t>Planowane działania</a:t>
            </a:r>
            <a:r>
              <a:rPr lang="pl-PL" sz="4000" b="1" i="0" dirty="0">
                <a:solidFill>
                  <a:srgbClr val="002060"/>
                </a:solidFill>
                <a:effectLst/>
              </a:rPr>
              <a:t> w trakcie kadencji</a:t>
            </a:r>
            <a:endParaRPr lang="en-US" sz="4000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88726D-E191-4B9C-8477-89FE9EF465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8293415"/>
              </p:ext>
            </p:extLst>
          </p:nvPr>
        </p:nvGraphicFramePr>
        <p:xfrm>
          <a:off x="2080891" y="854056"/>
          <a:ext cx="8710550" cy="6182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Sześciokąt 8">
            <a:extLst>
              <a:ext uri="{FF2B5EF4-FFF2-40B4-BE49-F238E27FC236}">
                <a16:creationId xmlns:a16="http://schemas.microsoft.com/office/drawing/2014/main" id="{4D8D7492-20BE-411F-CD95-9137F996B569}"/>
              </a:ext>
            </a:extLst>
          </p:cNvPr>
          <p:cNvSpPr/>
          <p:nvPr/>
        </p:nvSpPr>
        <p:spPr>
          <a:xfrm>
            <a:off x="9944521" y="2874628"/>
            <a:ext cx="2091263" cy="20916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/>
              <a:t>Katalog dobrych praktyk i rekomendacje pod kątem wzmacniania wpływu społecznego</a:t>
            </a:r>
            <a:endParaRPr lang="en-US" sz="1600" b="1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2B88A7C9-D77B-DCC0-001F-E2AEB3702C4F}"/>
              </a:ext>
            </a:extLst>
          </p:cNvPr>
          <p:cNvSpPr/>
          <p:nvPr/>
        </p:nvSpPr>
        <p:spPr>
          <a:xfrm>
            <a:off x="283066" y="2747515"/>
            <a:ext cx="1124624" cy="224058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Wstępny zbiór dobrych praktyk</a:t>
            </a:r>
            <a:endParaRPr lang="pl-PL" sz="1600" dirty="0"/>
          </a:p>
        </p:txBody>
      </p:sp>
      <p:sp>
        <p:nvSpPr>
          <p:cNvPr id="2" name="Strzałka: w górę 1">
            <a:extLst>
              <a:ext uri="{FF2B5EF4-FFF2-40B4-BE49-F238E27FC236}">
                <a16:creationId xmlns:a16="http://schemas.microsoft.com/office/drawing/2014/main" id="{A429D827-B7D0-4EDB-86CB-0F7F9303CC42}"/>
              </a:ext>
            </a:extLst>
          </p:cNvPr>
          <p:cNvSpPr/>
          <p:nvPr/>
        </p:nvSpPr>
        <p:spPr>
          <a:xfrm>
            <a:off x="2916488" y="4803494"/>
            <a:ext cx="758453" cy="1199031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6" grpId="0">
        <p:bldAsOne/>
      </p:bldGraphic>
      <p:bldP spid="9" grpId="0" animBg="1"/>
      <p:bldP spid="10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5E0BC07F-9B5F-6D5D-9B46-BFDBAC8A2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" name="Grafika 3">
            <a:extLst>
              <a:ext uri="{FF2B5EF4-FFF2-40B4-BE49-F238E27FC236}">
                <a16:creationId xmlns:a16="http://schemas.microsoft.com/office/drawing/2014/main" id="{A4945A10-5537-B217-5BDE-2AEF5836D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5491" y="530700"/>
            <a:ext cx="1878816" cy="1348739"/>
          </a:xfrm>
          <a:prstGeom prst="rect">
            <a:avLst/>
          </a:prstGeom>
        </p:spPr>
      </p:pic>
      <p:sp>
        <p:nvSpPr>
          <p:cNvPr id="5" name="Tytuł 1">
            <a:extLst>
              <a:ext uri="{FF2B5EF4-FFF2-40B4-BE49-F238E27FC236}">
                <a16:creationId xmlns:a16="http://schemas.microsoft.com/office/drawing/2014/main" id="{A5268FF1-70D4-FBDD-669D-292133E73609}"/>
              </a:ext>
            </a:extLst>
          </p:cNvPr>
          <p:cNvSpPr txBox="1">
            <a:spLocks/>
          </p:cNvSpPr>
          <p:nvPr/>
        </p:nvSpPr>
        <p:spPr>
          <a:xfrm>
            <a:off x="2829168" y="752948"/>
            <a:ext cx="8755380" cy="112649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pl-PL" sz="4000" b="1" i="0" dirty="0">
                <a:solidFill>
                  <a:srgbClr val="002060"/>
                </a:solidFill>
                <a:effectLst/>
                <a:latin typeface="+mn-lt"/>
              </a:rPr>
              <a:t>Pierwsze działanie</a:t>
            </a:r>
            <a:endParaRPr lang="pl-PL" sz="4000" b="1" kern="0" dirty="0">
              <a:solidFill>
                <a:srgbClr val="002060"/>
              </a:solidFill>
              <a:latin typeface="+mn-lt"/>
            </a:endParaRPr>
          </a:p>
          <a:p>
            <a:endParaRPr lang="pl-PL" altLang="pl-PL" b="1" kern="0" dirty="0">
              <a:solidFill>
                <a:srgbClr val="771E18"/>
              </a:solidFill>
            </a:endParaRP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8911FD53-DDAD-FF08-B4EC-117666AA292F}"/>
              </a:ext>
            </a:extLst>
          </p:cNvPr>
          <p:cNvSpPr txBox="1">
            <a:spLocks/>
          </p:cNvSpPr>
          <p:nvPr/>
        </p:nvSpPr>
        <p:spPr>
          <a:xfrm>
            <a:off x="2594610" y="1990337"/>
            <a:ext cx="9224496" cy="465201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pl-PL" sz="2200" b="1" dirty="0">
                <a:solidFill>
                  <a:srgbClr val="002060"/>
                </a:solidFill>
                <a:latin typeface="Calibri" panose="020F0502020204030204" pitchFamily="34" charset="0"/>
              </a:rPr>
              <a:t>Wykonane zadania Sekcji:</a:t>
            </a:r>
          </a:p>
          <a:p>
            <a:pPr marL="580390" lvl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2200" dirty="0">
                <a:solidFill>
                  <a:srgbClr val="002060"/>
                </a:solidFill>
                <a:latin typeface="Calibri" panose="020F0502020204030204" pitchFamily="34" charset="0"/>
              </a:rPr>
              <a:t>zebranie informacji od członków Komitetu na temat wdrożonych </a:t>
            </a:r>
            <a:br>
              <a:rPr lang="pl-PL" sz="2200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pl-PL" sz="2200" dirty="0">
                <a:solidFill>
                  <a:srgbClr val="002060"/>
                </a:solidFill>
                <a:latin typeface="Calibri" panose="020F0502020204030204" pitchFamily="34" charset="0"/>
              </a:rPr>
              <a:t>na ich uczelniach praktyk współpracy,</a:t>
            </a:r>
          </a:p>
          <a:p>
            <a:pPr marL="580390" lvl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2200" dirty="0">
                <a:solidFill>
                  <a:srgbClr val="002060"/>
                </a:solidFill>
                <a:latin typeface="Calibri" panose="020F0502020204030204" pitchFamily="34" charset="0"/>
              </a:rPr>
              <a:t>opracowanie zbioru rozwiązań,</a:t>
            </a:r>
          </a:p>
          <a:p>
            <a:pPr marL="580390" lvl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2200" dirty="0">
                <a:solidFill>
                  <a:srgbClr val="002060"/>
                </a:solidFill>
                <a:latin typeface="Calibri" panose="020F0502020204030204" pitchFamily="34" charset="0"/>
              </a:rPr>
              <a:t>opracowanie kryteriów oceny, </a:t>
            </a:r>
          </a:p>
          <a:p>
            <a:pPr marL="580390" lvl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2200" dirty="0">
                <a:solidFill>
                  <a:srgbClr val="002060"/>
                </a:solidFill>
                <a:latin typeface="Calibri" panose="020F0502020204030204" pitchFamily="34" charset="0"/>
              </a:rPr>
              <a:t>przygotowanie do dyskusji członków </a:t>
            </a:r>
            <a:r>
              <a:rPr lang="pl-PL" sz="2200" dirty="0" err="1">
                <a:solidFill>
                  <a:srgbClr val="002060"/>
                </a:solidFill>
                <a:latin typeface="Calibri" panose="020F0502020204030204" pitchFamily="34" charset="0"/>
              </a:rPr>
              <a:t>KNOiZ</a:t>
            </a:r>
            <a:r>
              <a:rPr lang="pl-PL" sz="2200" dirty="0">
                <a:solidFill>
                  <a:srgbClr val="002060"/>
                </a:solidFill>
                <a:latin typeface="Calibri" panose="020F0502020204030204" pitchFamily="34" charset="0"/>
              </a:rPr>
              <a:t> na temat wartości inicjatyw.</a:t>
            </a:r>
          </a:p>
          <a:p>
            <a:pPr marL="294640" lvl="1" indent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pl-PL" sz="22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pl-PL" sz="2200" b="1" dirty="0">
                <a:solidFill>
                  <a:srgbClr val="002060"/>
                </a:solidFill>
                <a:latin typeface="Calibri" panose="020F0502020204030204" pitchFamily="34" charset="0"/>
              </a:rPr>
              <a:t>W efekcie dyskusji przygotowanie materiału do konsultacji</a:t>
            </a:r>
            <a:br>
              <a:rPr lang="pl-PL" sz="2200" b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pl-PL" sz="2200" b="1" dirty="0">
                <a:solidFill>
                  <a:srgbClr val="002060"/>
                </a:solidFill>
                <a:latin typeface="Calibri" panose="020F0502020204030204" pitchFamily="34" charset="0"/>
              </a:rPr>
              <a:t>w środowisku społeczno-gospodarczym form współpracy.</a:t>
            </a:r>
          </a:p>
          <a:p>
            <a:pPr marL="0" indent="0" algn="just">
              <a:buNone/>
              <a:defRPr/>
            </a:pPr>
            <a:endParaRPr lang="pl-PL" altLang="pl-PL" sz="2800" kern="0" dirty="0"/>
          </a:p>
        </p:txBody>
      </p:sp>
    </p:spTree>
    <p:extLst>
      <p:ext uri="{BB962C8B-B14F-4D97-AF65-F5344CB8AC3E}">
        <p14:creationId xmlns:p14="http://schemas.microsoft.com/office/powerpoint/2010/main" val="256856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D40D8-C2AF-83E7-B69E-5E13E6138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9C1283D3-34DC-871F-6E73-6F2AD9297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104189F-D83F-D065-8BE4-F520319C4C2A}"/>
              </a:ext>
            </a:extLst>
          </p:cNvPr>
          <p:cNvSpPr txBox="1"/>
          <p:nvPr/>
        </p:nvSpPr>
        <p:spPr>
          <a:xfrm>
            <a:off x="1013255" y="2897521"/>
            <a:ext cx="10540314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400" b="1" kern="100" dirty="0">
                <a:solidFill>
                  <a:srgbClr val="00206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Liczba uczelni, które udzieliły informacji: </a:t>
            </a:r>
            <a:r>
              <a:rPr lang="pl-PL" sz="2400" kern="100" dirty="0">
                <a:solidFill>
                  <a:srgbClr val="00206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11 na 17 uczelni w komitecie. 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400" b="1" kern="100" dirty="0">
                <a:solidFill>
                  <a:srgbClr val="00206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Liczba wskazanych inicjatyw we współpracy z otoczeniem społeczno-gospodarczym: </a:t>
            </a:r>
            <a:r>
              <a:rPr lang="pl-PL" sz="2400" b="1" kern="100" dirty="0">
                <a:solidFill>
                  <a:srgbClr val="C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160.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400" b="1" kern="100" dirty="0">
                <a:solidFill>
                  <a:srgbClr val="00206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Rezultat końcowy</a:t>
            </a:r>
            <a:r>
              <a:rPr lang="pl-PL" sz="2400" kern="100" dirty="0">
                <a:solidFill>
                  <a:srgbClr val="00206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: zbiór praktyk, stanowiący materiał wyjściowy do konsultacji </a:t>
            </a:r>
            <a:br>
              <a:rPr lang="pl-PL" sz="2400" kern="100" dirty="0">
                <a:solidFill>
                  <a:srgbClr val="00206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2400" kern="100" dirty="0">
                <a:solidFill>
                  <a:srgbClr val="00206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 środowisku społeczno-gospodarczym (plik Excel). </a:t>
            </a:r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8944943F-9DB9-9FC1-79BA-8AAB0565E3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5930" y="469625"/>
            <a:ext cx="1878816" cy="1348739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44F74F47-703A-4C10-92C3-3B504386BC2C}"/>
              </a:ext>
            </a:extLst>
          </p:cNvPr>
          <p:cNvSpPr txBox="1"/>
          <p:nvPr/>
        </p:nvSpPr>
        <p:spPr>
          <a:xfrm>
            <a:off x="3443385" y="928947"/>
            <a:ext cx="74834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000" b="1" i="0" dirty="0">
                <a:solidFill>
                  <a:srgbClr val="002060"/>
                </a:solidFill>
                <a:effectLst/>
              </a:rPr>
              <a:t>Zakres zebranych informacji </a:t>
            </a:r>
            <a:endParaRPr lang="pl-PL" sz="4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65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53523E94-680D-9E9B-BC28-D6FE10DB37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Grafika 5">
            <a:extLst>
              <a:ext uri="{FF2B5EF4-FFF2-40B4-BE49-F238E27FC236}">
                <a16:creationId xmlns:a16="http://schemas.microsoft.com/office/drawing/2014/main" id="{19C9258C-98CE-60D1-3268-B2B3EB6A5F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205" y="758993"/>
            <a:ext cx="1878816" cy="1348739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C481F0E-FC71-BE1C-77EB-DD94886A7D44}"/>
              </a:ext>
            </a:extLst>
          </p:cNvPr>
          <p:cNvSpPr txBox="1"/>
          <p:nvPr/>
        </p:nvSpPr>
        <p:spPr>
          <a:xfrm>
            <a:off x="3809263" y="1011855"/>
            <a:ext cx="799240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i="0" dirty="0">
                <a:solidFill>
                  <a:srgbClr val="002060"/>
                </a:solidFill>
                <a:effectLst/>
              </a:rPr>
              <a:t>Wyniki </a:t>
            </a:r>
            <a:r>
              <a:rPr lang="pl-PL" sz="3200" b="1" dirty="0">
                <a:solidFill>
                  <a:srgbClr val="002060"/>
                </a:solidFill>
              </a:rPr>
              <a:t>-</a:t>
            </a:r>
            <a:r>
              <a:rPr lang="pl-PL" sz="3200" b="1" i="0" dirty="0">
                <a:solidFill>
                  <a:srgbClr val="002060"/>
                </a:solidFill>
                <a:effectLst/>
              </a:rPr>
              <a:t> charakter inicjatywy</a:t>
            </a:r>
            <a:endParaRPr lang="pl-PL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D4C37F75-F0DE-BCE5-09A7-C77E2A87D5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1643544"/>
              </p:ext>
            </p:extLst>
          </p:nvPr>
        </p:nvGraphicFramePr>
        <p:xfrm>
          <a:off x="2939969" y="1856891"/>
          <a:ext cx="6701741" cy="4139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50866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D40D8-C2AF-83E7-B69E-5E13E6138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9C1283D3-34DC-871F-6E73-6F2AD9297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8944943F-9DB9-9FC1-79BA-8AAB0565E3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9929" y="495609"/>
            <a:ext cx="1878816" cy="1348739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44F74F47-703A-4C10-92C3-3B504386BC2C}"/>
              </a:ext>
            </a:extLst>
          </p:cNvPr>
          <p:cNvSpPr txBox="1"/>
          <p:nvPr/>
        </p:nvSpPr>
        <p:spPr>
          <a:xfrm>
            <a:off x="319578" y="2781449"/>
            <a:ext cx="219825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800" b="1" i="0" dirty="0">
                <a:solidFill>
                  <a:srgbClr val="002060"/>
                </a:solidFill>
                <a:effectLst/>
              </a:rPr>
              <a:t>Wyniki – kategorie  działań </a:t>
            </a:r>
            <a:endParaRPr lang="pl-PL" sz="2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Wykres 10">
            <a:extLst>
              <a:ext uri="{FF2B5EF4-FFF2-40B4-BE49-F238E27FC236}">
                <a16:creationId xmlns:a16="http://schemas.microsoft.com/office/drawing/2014/main" id="{B70C6616-AE39-CABB-1448-556C6DF88F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9766622"/>
              </p:ext>
            </p:extLst>
          </p:nvPr>
        </p:nvGraphicFramePr>
        <p:xfrm>
          <a:off x="2068745" y="306930"/>
          <a:ext cx="9728200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90957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8E126C1A-18AD-8A4E-B45D-23FBB36160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Grafika 4">
            <a:extLst>
              <a:ext uri="{FF2B5EF4-FFF2-40B4-BE49-F238E27FC236}">
                <a16:creationId xmlns:a16="http://schemas.microsoft.com/office/drawing/2014/main" id="{35760431-E74E-B939-7A6D-90494AFAFB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7935" y="361139"/>
            <a:ext cx="1878816" cy="134873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0C50B04B-7100-0BD1-F01B-165D86C30959}"/>
              </a:ext>
            </a:extLst>
          </p:cNvPr>
          <p:cNvSpPr txBox="1"/>
          <p:nvPr/>
        </p:nvSpPr>
        <p:spPr>
          <a:xfrm>
            <a:off x="192894" y="2336393"/>
            <a:ext cx="2573455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1" i="0" dirty="0">
                <a:solidFill>
                  <a:srgbClr val="002060"/>
                </a:solidFill>
                <a:effectLst/>
              </a:rPr>
              <a:t>Wyniki – </a:t>
            </a:r>
            <a:br>
              <a:rPr lang="pl-PL" sz="2000" b="1" i="0" dirty="0">
                <a:solidFill>
                  <a:srgbClr val="002060"/>
                </a:solidFill>
                <a:effectLst/>
              </a:rPr>
            </a:br>
            <a:r>
              <a:rPr lang="pl-PL" sz="2000" b="1" i="0" dirty="0">
                <a:solidFill>
                  <a:srgbClr val="002060"/>
                </a:solidFill>
                <a:effectLst/>
              </a:rPr>
              <a:t>działania </a:t>
            </a:r>
            <a:br>
              <a:rPr lang="pl-PL" sz="2000" b="1" i="0" dirty="0">
                <a:solidFill>
                  <a:srgbClr val="002060"/>
                </a:solidFill>
                <a:effectLst/>
              </a:rPr>
            </a:br>
            <a:r>
              <a:rPr lang="pl-PL" sz="2000" b="1" i="0" dirty="0">
                <a:solidFill>
                  <a:srgbClr val="002060"/>
                </a:solidFill>
                <a:effectLst/>
              </a:rPr>
              <a:t>o najwyższym potencjale dla badań naukowych </a:t>
            </a:r>
            <a:br>
              <a:rPr lang="pl-PL" sz="2000" b="1" i="0" dirty="0">
                <a:solidFill>
                  <a:srgbClr val="002060"/>
                </a:solidFill>
                <a:effectLst/>
              </a:rPr>
            </a:br>
            <a:r>
              <a:rPr lang="pl-PL" sz="2000" b="1" i="0" dirty="0">
                <a:solidFill>
                  <a:srgbClr val="002060"/>
                </a:solidFill>
                <a:effectLst/>
              </a:rPr>
              <a:t>w obszarze nauk </a:t>
            </a:r>
            <a:br>
              <a:rPr lang="pl-PL" sz="2000" b="1" i="0" dirty="0">
                <a:solidFill>
                  <a:srgbClr val="002060"/>
                </a:solidFill>
                <a:effectLst/>
              </a:rPr>
            </a:br>
            <a:r>
              <a:rPr lang="pl-PL" sz="2000" b="1" i="0" dirty="0">
                <a:solidFill>
                  <a:srgbClr val="002060"/>
                </a:solidFill>
                <a:effectLst/>
              </a:rPr>
              <a:t>o zarządzaniu i jakości </a:t>
            </a:r>
            <a:br>
              <a:rPr lang="pl-PL" sz="3200" b="1" i="0" dirty="0">
                <a:solidFill>
                  <a:srgbClr val="002060"/>
                </a:solidFill>
                <a:effectLst/>
              </a:rPr>
            </a:br>
            <a:endParaRPr lang="pl-PL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Wykres 8">
            <a:extLst>
              <a:ext uri="{FF2B5EF4-FFF2-40B4-BE49-F238E27FC236}">
                <a16:creationId xmlns:a16="http://schemas.microsoft.com/office/drawing/2014/main" id="{E24BFC21-5D4F-713C-BE8E-60436F9B26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6650110"/>
              </p:ext>
            </p:extLst>
          </p:nvPr>
        </p:nvGraphicFramePr>
        <p:xfrm>
          <a:off x="2766349" y="697897"/>
          <a:ext cx="8737600" cy="5670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48333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D40D8-C2AF-83E7-B69E-5E13E6138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9C1283D3-34DC-871F-6E73-6F2AD9297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8944943F-9DB9-9FC1-79BA-8AAB0565E3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8056" y="348242"/>
            <a:ext cx="1878816" cy="1348739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44F74F47-703A-4C10-92C3-3B504386BC2C}"/>
              </a:ext>
            </a:extLst>
          </p:cNvPr>
          <p:cNvSpPr txBox="1"/>
          <p:nvPr/>
        </p:nvSpPr>
        <p:spPr>
          <a:xfrm>
            <a:off x="2968823" y="608241"/>
            <a:ext cx="793452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000" b="1" i="0" dirty="0">
                <a:solidFill>
                  <a:srgbClr val="002060"/>
                </a:solidFill>
                <a:effectLst/>
              </a:rPr>
              <a:t>Wyniki – kluczowe czynniki sukcesu</a:t>
            </a:r>
            <a:endParaRPr lang="pl-PL" sz="4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643CC424-352D-4ED3-91DC-432B7640BCFD}"/>
              </a:ext>
            </a:extLst>
          </p:cNvPr>
          <p:cNvSpPr txBox="1"/>
          <p:nvPr/>
        </p:nvSpPr>
        <p:spPr>
          <a:xfrm>
            <a:off x="649147" y="1910109"/>
            <a:ext cx="10893706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TEMATYKA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(e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lastyczność i dobre dopasowanie do potrzeb, praktyczny charakter, atrakcyjne dla biznesu tematy i wyniki badań, możliwie aplikacyjne i nowatorskie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i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ndywidualne podejście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d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ostosowanie do potrzeb biznesu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treści odpowiadające aktualnym tematom i wyzwaniom gospodarczym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d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ostosowanie oferty do potrzeb</a:t>
            </a:r>
            <a:b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</a:b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rynku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elastyczność w doborze tematów, praktyczne zastosowanie wyników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p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rojekty o wysokiej wartości praktycznej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p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raktyczne zastosowanie wyników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)</a:t>
            </a:r>
            <a:br>
              <a:rPr lang="pl-PL" sz="12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</a:b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RENOMA i JAKOŚĆ MERYTORYCZNA</a:t>
            </a:r>
            <a:r>
              <a:rPr lang="pl-PL" sz="1200" b="1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(d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ostęp do najnowszych narzędzi i technologii, projektów o wysokiej wartości praktycznej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n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owoczesne narzędzia i technologie: stosowanie zaawansowanych metod analitycznyc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h, w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ykorzystanie sprawdzonych metod badawczych, narzędzi analitycznych i rzetelnych danych wzmacniające wiarygodność opracowania,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d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oświadczona kadra naukowa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s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ilna infrastruktura badawcza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r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ozpoznawalna marka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w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ysoka jakość wiedzy zaproszonych ekspertów – współpraca z uznanymi specjalistami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d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ostęp do wykwalifikowanych pracowników naukowych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r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ozpoznawane, usieciowione zespoły badawcze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unikatowa w skali międzynarodowej aparatura badawcza, kompetencje zatrudnionych badaczy)</a:t>
            </a: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575945" algn="l"/>
              </a:tabLst>
            </a:pP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DŁUGOFALOWE RELACJE</a:t>
            </a:r>
            <a:r>
              <a:rPr lang="pl-PL" sz="1200" b="1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(u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dział absolwentów w procesach badawczych, długofalowe relacje z biznesem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w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zmacnianie więzi z uczelnią osób z biznesu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s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tałe umowy</a:t>
            </a:r>
            <a:b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</a:b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i projekty badawcze, które pozwalają na utrzymanie długofalowych relacji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r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elacje półformalne i kontakty pracowników naukowych z przedsiębiorstwami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w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ieloletnie doświadczenia współpracy, także jednostkowej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 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i zbudowane zaufanie)</a:t>
            </a:r>
            <a:endParaRPr lang="pl-PL" sz="1200" kern="100" dirty="0">
              <a:solidFill>
                <a:srgbClr val="002060"/>
              </a:solidFill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l-PL" sz="1200" b="1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KOMUNIKACJA I PROMOCJA</a:t>
            </a:r>
            <a:r>
              <a:rPr lang="pl-PL" sz="1200" b="1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(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działania rzeczywiste i dobrze komunikowane w otoczeniu,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 k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omunikacja i promocja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575945" algn="l"/>
              </a:tabLst>
            </a:pP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INTERDYSCYPLINARNOŚĆ</a:t>
            </a:r>
            <a:r>
              <a:rPr lang="pl-PL" sz="1200" b="1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 (i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ntegracja różnych dziedzin nauk społecznych i ekonomicznych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b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udowa interdyscyplinarności)</a:t>
            </a: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FINANSOWANIE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 (dostęp do środków zewnętrznych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d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ofinansowania ze środków UE,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 o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sobny strumień finansowania jednostki, dodatkowe źródła finansowania)</a:t>
            </a: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ZAANGAŻOWANIE I OTWARTOŚĆ NA WSPÓŁPRACĘ</a:t>
            </a:r>
            <a:r>
              <a:rPr lang="pl-PL" sz="1200" b="1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(o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twartość podmiotów regionu na współpracę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z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aangażowanie koordynatorów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s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ystem motywacji koordynatorów)</a:t>
            </a: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1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INNE</a:t>
            </a:r>
            <a:r>
              <a:rPr lang="pl-PL" sz="1200" b="1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 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(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bliskość rynku pracy</a:t>
            </a:r>
            <a:r>
              <a:rPr lang="pl-PL" sz="1200" kern="100" dirty="0">
                <a:solidFill>
                  <a:srgbClr val="002060"/>
                </a:solidFill>
                <a:ea typeface="Aptos" panose="020B0004020202020204"/>
                <a:cs typeface="Times New Roman" panose="02020603050405020304" pitchFamily="18" charset="0"/>
              </a:rPr>
              <a:t>, s</a:t>
            </a:r>
            <a:r>
              <a:rPr lang="pl-PL" sz="1200" kern="100" dirty="0">
                <a:solidFill>
                  <a:srgbClr val="002060"/>
                </a:solidFill>
                <a:effectLst/>
                <a:ea typeface="Aptos" panose="020B0004020202020204"/>
                <a:cs typeface="Times New Roman" panose="02020603050405020304" pitchFamily="18" charset="0"/>
              </a:rPr>
              <a:t>kupienie na wybranych, strategicznych inicjatywach)</a:t>
            </a:r>
            <a:endParaRPr lang="en-US" sz="1200" kern="100" dirty="0">
              <a:solidFill>
                <a:srgbClr val="002060"/>
              </a:solidFill>
              <a:effectLst/>
              <a:ea typeface="Aptos" panose="020B0004020202020204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08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ydział Zarządzania i Inżynierii Produkcji PŁ">
  <a:themeElements>
    <a:clrScheme name="WZiIP PŁ">
      <a:dk1>
        <a:sysClr val="windowText" lastClr="000000"/>
      </a:dk1>
      <a:lt1>
        <a:sysClr val="window" lastClr="FFFFFF"/>
      </a:lt1>
      <a:dk2>
        <a:srgbClr val="0C0C0C"/>
      </a:dk2>
      <a:lt2>
        <a:srgbClr val="D9D9D9"/>
      </a:lt2>
      <a:accent1>
        <a:srgbClr val="42497F"/>
      </a:accent1>
      <a:accent2>
        <a:srgbClr val="7A030A"/>
      </a:accent2>
      <a:accent3>
        <a:srgbClr val="595959"/>
      </a:accent3>
      <a:accent4>
        <a:srgbClr val="FF9900"/>
      </a:accent4>
      <a:accent5>
        <a:srgbClr val="4AB5C4"/>
      </a:accent5>
      <a:accent6>
        <a:srgbClr val="0989B1"/>
      </a:accent6>
      <a:hlink>
        <a:srgbClr val="800000"/>
      </a:hlink>
      <a:folHlink>
        <a:srgbClr val="7A030A"/>
      </a:folHlink>
    </a:clrScheme>
    <a:fontScheme name="Wzip PŁ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18461</TotalTime>
  <Words>1422</Words>
  <Application>Microsoft Office PowerPoint</Application>
  <PresentationFormat>Panoramiczny</PresentationFormat>
  <Paragraphs>140</Paragraphs>
  <Slides>15</Slides>
  <Notes>10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Wydział Zarządzania i Inżynierii Produkcji PŁ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Magda</dc:creator>
  <cp:lastModifiedBy>Beata Skowron-Mielnik</cp:lastModifiedBy>
  <cp:revision>1165</cp:revision>
  <cp:lastPrinted>2022-05-21T12:28:47Z</cp:lastPrinted>
  <dcterms:created xsi:type="dcterms:W3CDTF">2013-11-05T19:05:31Z</dcterms:created>
  <dcterms:modified xsi:type="dcterms:W3CDTF">2025-01-08T20:26:28Z</dcterms:modified>
</cp:coreProperties>
</file>